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89" r:id="rId3"/>
    <p:sldId id="320" r:id="rId4"/>
    <p:sldId id="317" r:id="rId5"/>
    <p:sldId id="290" r:id="rId6"/>
    <p:sldId id="308" r:id="rId7"/>
    <p:sldId id="309" r:id="rId8"/>
    <p:sldId id="312" r:id="rId9"/>
    <p:sldId id="313" r:id="rId10"/>
    <p:sldId id="314" r:id="rId11"/>
    <p:sldId id="292" r:id="rId12"/>
    <p:sldId id="300" r:id="rId13"/>
    <p:sldId id="319" r:id="rId14"/>
    <p:sldId id="311" r:id="rId15"/>
    <p:sldId id="310" r:id="rId16"/>
    <p:sldId id="302" r:id="rId17"/>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336699"/>
    <a:srgbClr val="3366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159" autoAdjust="0"/>
  </p:normalViewPr>
  <p:slideViewPr>
    <p:cSldViewPr>
      <p:cViewPr varScale="1">
        <p:scale>
          <a:sx n="52" d="100"/>
          <a:sy n="52" d="100"/>
        </p:scale>
        <p:origin x="-189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eaLnBrk="1" hangingPunct="1">
              <a:defRPr sz="1200">
                <a:latin typeface="Arial" panose="020B0604020202020204" pitchFamily="34" charset="0"/>
              </a:defRPr>
            </a:lvl1pPr>
          </a:lstStyle>
          <a:p>
            <a:pPr>
              <a:defRPr/>
            </a:pPr>
            <a:endParaRPr lang="en-IE"/>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eaLnBrk="1" hangingPunct="1">
              <a:defRPr sz="1200">
                <a:latin typeface="Arial" panose="020B0604020202020204" pitchFamily="34" charset="0"/>
              </a:defRPr>
            </a:lvl1pPr>
          </a:lstStyle>
          <a:p>
            <a:pPr>
              <a:defRPr/>
            </a:pPr>
            <a:fld id="{AA5C73F8-FC44-4F3C-B912-D235B0FC0FCD}" type="datetimeFigureOut">
              <a:rPr lang="en-IE"/>
              <a:pPr>
                <a:defRPr/>
              </a:pPr>
              <a:t>07/05/2016</a:t>
            </a:fld>
            <a:endParaRPr lang="en-IE"/>
          </a:p>
        </p:txBody>
      </p:sp>
      <p:sp>
        <p:nvSpPr>
          <p:cNvPr id="4" name="Footer Placeholder 3"/>
          <p:cNvSpPr>
            <a:spLocks noGrp="1"/>
          </p:cNvSpPr>
          <p:nvPr>
            <p:ph type="ftr" sz="quarter" idx="2"/>
          </p:nvPr>
        </p:nvSpPr>
        <p:spPr>
          <a:xfrm>
            <a:off x="0" y="9428163"/>
            <a:ext cx="2946400" cy="498475"/>
          </a:xfrm>
          <a:prstGeom prst="rect">
            <a:avLst/>
          </a:prstGeom>
        </p:spPr>
        <p:txBody>
          <a:bodyPr vert="horz" lIns="91440" tIns="45720" rIns="91440" bIns="45720" rtlCol="0" anchor="b"/>
          <a:lstStyle>
            <a:lvl1pPr algn="l" eaLnBrk="1" hangingPunct="1">
              <a:defRPr sz="1200">
                <a:latin typeface="Arial" panose="020B0604020202020204" pitchFamily="34" charset="0"/>
              </a:defRPr>
            </a:lvl1pPr>
          </a:lstStyle>
          <a:p>
            <a:pPr>
              <a:defRPr/>
            </a:pPr>
            <a:endParaRPr lang="en-IE"/>
          </a:p>
        </p:txBody>
      </p:sp>
      <p:sp>
        <p:nvSpPr>
          <p:cNvPr id="5" name="Slide Number Placeholder 4"/>
          <p:cNvSpPr>
            <a:spLocks noGrp="1"/>
          </p:cNvSpPr>
          <p:nvPr>
            <p:ph type="sldNum" sz="quarter" idx="3"/>
          </p:nvPr>
        </p:nvSpPr>
        <p:spPr>
          <a:xfrm>
            <a:off x="3849688" y="9428163"/>
            <a:ext cx="2946400" cy="4984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3ED0A6AC-FF9C-433B-82F6-30D1CB42C1C8}" type="slidenum">
              <a:rPr lang="en-IE"/>
              <a:pPr/>
              <a:t>‹#›</a:t>
            </a:fld>
            <a:endParaRPr lang="en-I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IE"/>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hangingPunct="1">
              <a:defRPr sz="1200">
                <a:latin typeface="Arial" charset="0"/>
              </a:defRPr>
            </a:lvl1pPr>
          </a:lstStyle>
          <a:p>
            <a:pPr>
              <a:defRPr/>
            </a:pPr>
            <a:fld id="{3E4FCC98-18F6-4633-9AFC-446A326F9D80}" type="datetimeFigureOut">
              <a:rPr lang="en-IE"/>
              <a:pPr>
                <a:defRPr/>
              </a:pPr>
              <a:t>07/05/2016</a:t>
            </a:fld>
            <a:endParaRPr lang="en-IE"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IE" noProof="0" dirty="0" smtClean="0"/>
          </a:p>
        </p:txBody>
      </p:sp>
      <p:sp>
        <p:nvSpPr>
          <p:cNvPr id="5" name="Notes Placeholder 4"/>
          <p:cNvSpPr>
            <a:spLocks noGrp="1"/>
          </p:cNvSpPr>
          <p:nvPr>
            <p:ph type="body" sz="quarter" idx="3"/>
          </p:nvPr>
        </p:nvSpPr>
        <p:spPr>
          <a:xfrm>
            <a:off x="679450" y="4716463"/>
            <a:ext cx="5438775" cy="4465637"/>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smtClean="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IE"/>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FA02595-323D-4A0B-9AD0-0363783E5AAE}" type="slidenum">
              <a:rPr lang="en-IE" altLang="en-US"/>
              <a:pPr/>
              <a:t>‹#›</a:t>
            </a:fld>
            <a:endParaRPr lang="en-IE"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a:p>
            <a:pPr eaLnBrk="1" hangingPunct="1">
              <a:spcBef>
                <a:spcPct val="0"/>
              </a:spcBef>
            </a:pPr>
            <a:endParaRPr lang="en-IE" altLang="en-US" smtClean="0"/>
          </a:p>
        </p:txBody>
      </p:sp>
      <p:sp>
        <p:nvSpPr>
          <p:cNvPr id="13316" name="Slide Number Placeholder 3"/>
          <p:cNvSpPr>
            <a:spLocks noGrp="1"/>
          </p:cNvSpPr>
          <p:nvPr>
            <p:ph type="sldNum" sz="quarter" idx="5"/>
          </p:nvPr>
        </p:nvSpPr>
        <p:spPr bwMode="auto">
          <a:noFill/>
          <a:ln>
            <a:miter lim="800000"/>
            <a:headEnd/>
            <a:tailEnd/>
          </a:ln>
        </p:spPr>
        <p:txBody>
          <a:bodyPr/>
          <a:lstStyle/>
          <a:p>
            <a:fld id="{DDAAE15E-2400-4CD5-B7F9-5E5F3ECCC5A0}" type="slidenum">
              <a:rPr lang="en-IE" altLang="en-US"/>
              <a:pPr/>
              <a:t>2</a:t>
            </a:fld>
            <a:endParaRPr lang="en-IE"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32772" name="Slide Number Placeholder 3"/>
          <p:cNvSpPr>
            <a:spLocks noGrp="1"/>
          </p:cNvSpPr>
          <p:nvPr>
            <p:ph type="sldNum" sz="quarter" idx="5"/>
          </p:nvPr>
        </p:nvSpPr>
        <p:spPr bwMode="auto">
          <a:noFill/>
          <a:ln>
            <a:miter lim="800000"/>
            <a:headEnd/>
            <a:tailEnd/>
          </a:ln>
        </p:spPr>
        <p:txBody>
          <a:bodyPr/>
          <a:lstStyle/>
          <a:p>
            <a:fld id="{3DBD6920-30AF-45D4-9667-3200D1C3B2A2}" type="slidenum">
              <a:rPr lang="en-IE" altLang="en-US"/>
              <a:pPr/>
              <a:t>12</a:t>
            </a:fld>
            <a:endParaRPr lang="en-IE"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34820" name="Slide Number Placeholder 3"/>
          <p:cNvSpPr>
            <a:spLocks noGrp="1"/>
          </p:cNvSpPr>
          <p:nvPr>
            <p:ph type="sldNum" sz="quarter" idx="5"/>
          </p:nvPr>
        </p:nvSpPr>
        <p:spPr bwMode="auto">
          <a:noFill/>
          <a:ln>
            <a:miter lim="800000"/>
            <a:headEnd/>
            <a:tailEnd/>
          </a:ln>
        </p:spPr>
        <p:txBody>
          <a:bodyPr/>
          <a:lstStyle/>
          <a:p>
            <a:fld id="{1EFEBD9C-E82D-475D-BDF3-A0808C71DE96}" type="slidenum">
              <a:rPr lang="en-IE" altLang="en-US"/>
              <a:pPr/>
              <a:t>13</a:t>
            </a:fld>
            <a:endParaRPr lang="en-IE"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a:p>
            <a:pPr eaLnBrk="1" hangingPunct="1">
              <a:spcBef>
                <a:spcPct val="0"/>
              </a:spcBef>
            </a:pPr>
            <a:endParaRPr lang="en-IE" altLang="en-US" smtClean="0"/>
          </a:p>
        </p:txBody>
      </p:sp>
      <p:sp>
        <p:nvSpPr>
          <p:cNvPr id="37892" name="Slide Number Placeholder 3"/>
          <p:cNvSpPr>
            <a:spLocks noGrp="1"/>
          </p:cNvSpPr>
          <p:nvPr>
            <p:ph type="sldNum" sz="quarter" idx="5"/>
          </p:nvPr>
        </p:nvSpPr>
        <p:spPr bwMode="auto">
          <a:noFill/>
          <a:ln>
            <a:miter lim="800000"/>
            <a:headEnd/>
            <a:tailEnd/>
          </a:ln>
        </p:spPr>
        <p:txBody>
          <a:bodyPr/>
          <a:lstStyle/>
          <a:p>
            <a:fld id="{FC656DBB-BFEB-474B-ADEB-9A2C32C36743}" type="slidenum">
              <a:rPr lang="en-IE" altLang="en-US"/>
              <a:pPr/>
              <a:t>15</a:t>
            </a:fld>
            <a:endParaRPr lang="en-IE"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15364" name="Slide Number Placeholder 3"/>
          <p:cNvSpPr>
            <a:spLocks noGrp="1"/>
          </p:cNvSpPr>
          <p:nvPr>
            <p:ph type="sldNum" sz="quarter" idx="5"/>
          </p:nvPr>
        </p:nvSpPr>
        <p:spPr bwMode="auto">
          <a:noFill/>
          <a:ln>
            <a:miter lim="800000"/>
            <a:headEnd/>
            <a:tailEnd/>
          </a:ln>
        </p:spPr>
        <p:txBody>
          <a:bodyPr/>
          <a:lstStyle/>
          <a:p>
            <a:fld id="{4A136EA5-2866-4929-995B-9A079B3CC4FC}" type="slidenum">
              <a:rPr lang="en-IE" altLang="en-US"/>
              <a:pPr/>
              <a:t>3</a:t>
            </a:fld>
            <a:endParaRPr lang="en-IE"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17412" name="Slide Number Placeholder 3"/>
          <p:cNvSpPr>
            <a:spLocks noGrp="1"/>
          </p:cNvSpPr>
          <p:nvPr>
            <p:ph type="sldNum" sz="quarter" idx="5"/>
          </p:nvPr>
        </p:nvSpPr>
        <p:spPr bwMode="auto">
          <a:noFill/>
          <a:ln>
            <a:miter lim="800000"/>
            <a:headEnd/>
            <a:tailEnd/>
          </a:ln>
        </p:spPr>
        <p:txBody>
          <a:bodyPr/>
          <a:lstStyle/>
          <a:p>
            <a:fld id="{E01DCEDF-A838-4BBC-8DC1-B414E5E3CE56}" type="slidenum">
              <a:rPr lang="en-IE" altLang="en-US"/>
              <a:pPr/>
              <a:t>4</a:t>
            </a:fld>
            <a:endParaRPr lang="en-IE"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19460" name="Slide Number Placeholder 3"/>
          <p:cNvSpPr>
            <a:spLocks noGrp="1"/>
          </p:cNvSpPr>
          <p:nvPr>
            <p:ph type="sldNum" sz="quarter" idx="5"/>
          </p:nvPr>
        </p:nvSpPr>
        <p:spPr bwMode="auto">
          <a:noFill/>
          <a:ln>
            <a:miter lim="800000"/>
            <a:headEnd/>
            <a:tailEnd/>
          </a:ln>
        </p:spPr>
        <p:txBody>
          <a:bodyPr/>
          <a:lstStyle/>
          <a:p>
            <a:fld id="{F3C64EBA-2487-49B6-B1A4-CF0BB296EFE7}" type="slidenum">
              <a:rPr lang="en-IE" altLang="en-US"/>
              <a:pPr/>
              <a:t>5</a:t>
            </a:fld>
            <a:endParaRPr lang="en-IE"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21508" name="Slide Number Placeholder 3"/>
          <p:cNvSpPr>
            <a:spLocks noGrp="1"/>
          </p:cNvSpPr>
          <p:nvPr>
            <p:ph type="sldNum" sz="quarter" idx="5"/>
          </p:nvPr>
        </p:nvSpPr>
        <p:spPr bwMode="auto">
          <a:noFill/>
          <a:ln>
            <a:miter lim="800000"/>
            <a:headEnd/>
            <a:tailEnd/>
          </a:ln>
        </p:spPr>
        <p:txBody>
          <a:bodyPr/>
          <a:lstStyle/>
          <a:p>
            <a:fld id="{934DAC55-C448-48DC-977F-8C3E17D61477}" type="slidenum">
              <a:rPr lang="en-IE" altLang="en-US"/>
              <a:pPr/>
              <a:t>6</a:t>
            </a:fld>
            <a:endParaRPr lang="en-IE"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23556" name="Slide Number Placeholder 3"/>
          <p:cNvSpPr>
            <a:spLocks noGrp="1"/>
          </p:cNvSpPr>
          <p:nvPr>
            <p:ph type="sldNum" sz="quarter" idx="5"/>
          </p:nvPr>
        </p:nvSpPr>
        <p:spPr bwMode="auto">
          <a:noFill/>
          <a:ln>
            <a:miter lim="800000"/>
            <a:headEnd/>
            <a:tailEnd/>
          </a:ln>
        </p:spPr>
        <p:txBody>
          <a:bodyPr/>
          <a:lstStyle/>
          <a:p>
            <a:fld id="{E1C8F163-8ED3-4E2F-803A-646963C77BC5}" type="slidenum">
              <a:rPr lang="en-IE" altLang="en-US"/>
              <a:pPr/>
              <a:t>7</a:t>
            </a:fld>
            <a:endParaRPr lang="en-IE"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26628" name="Slide Number Placeholder 3"/>
          <p:cNvSpPr>
            <a:spLocks noGrp="1"/>
          </p:cNvSpPr>
          <p:nvPr>
            <p:ph type="sldNum" sz="quarter" idx="5"/>
          </p:nvPr>
        </p:nvSpPr>
        <p:spPr bwMode="auto">
          <a:noFill/>
          <a:ln>
            <a:miter lim="800000"/>
            <a:headEnd/>
            <a:tailEnd/>
          </a:ln>
        </p:spPr>
        <p:txBody>
          <a:bodyPr/>
          <a:lstStyle/>
          <a:p>
            <a:fld id="{D4B7BA41-624E-4CEB-BDF2-1FF95F054680}" type="slidenum">
              <a:rPr lang="en-IE" altLang="en-US"/>
              <a:pPr/>
              <a:t>9</a:t>
            </a:fld>
            <a:endParaRPr lang="en-IE"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28676" name="Slide Number Placeholder 3"/>
          <p:cNvSpPr>
            <a:spLocks noGrp="1"/>
          </p:cNvSpPr>
          <p:nvPr>
            <p:ph type="sldNum" sz="quarter" idx="5"/>
          </p:nvPr>
        </p:nvSpPr>
        <p:spPr bwMode="auto">
          <a:noFill/>
          <a:ln>
            <a:miter lim="800000"/>
            <a:headEnd/>
            <a:tailEnd/>
          </a:ln>
        </p:spPr>
        <p:txBody>
          <a:bodyPr/>
          <a:lstStyle/>
          <a:p>
            <a:fld id="{08F038DF-634A-4125-80B9-6D680C8AB356}" type="slidenum">
              <a:rPr lang="en-IE" altLang="en-US"/>
              <a:pPr/>
              <a:t>10</a:t>
            </a:fld>
            <a:endParaRPr lang="en-IE"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altLang="en-US" smtClean="0"/>
          </a:p>
        </p:txBody>
      </p:sp>
      <p:sp>
        <p:nvSpPr>
          <p:cNvPr id="30724" name="Slide Number Placeholder 3"/>
          <p:cNvSpPr>
            <a:spLocks noGrp="1"/>
          </p:cNvSpPr>
          <p:nvPr>
            <p:ph type="sldNum" sz="quarter" idx="5"/>
          </p:nvPr>
        </p:nvSpPr>
        <p:spPr bwMode="auto">
          <a:noFill/>
          <a:ln>
            <a:miter lim="800000"/>
            <a:headEnd/>
            <a:tailEnd/>
          </a:ln>
        </p:spPr>
        <p:txBody>
          <a:bodyPr/>
          <a:lstStyle/>
          <a:p>
            <a:fld id="{B8BD1183-EB96-48BF-BAF0-9A5BEBD866C9}" type="slidenum">
              <a:rPr lang="en-IE" altLang="en-US"/>
              <a:pPr/>
              <a:t>11</a:t>
            </a:fld>
            <a:endParaRPr lang="en-IE"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1" fontAlgn="auto" hangingPunct="1">
                <a:spcBef>
                  <a:spcPts val="0"/>
                </a:spcBef>
                <a:spcAft>
                  <a:spcPts val="0"/>
                </a:spcAft>
                <a:defRPr/>
              </a:pPr>
              <a:endParaRPr lang="en-US" dirty="0">
                <a:latin typeface="+mn-lt"/>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w="9525" cap="flat" cmpd="sng" algn="ctr">
              <a:noFill/>
              <a:prstDash val="solid"/>
              <a:round/>
              <a:headEnd type="none" w="med" len="med"/>
              <a:tailEnd type="none" w="med" len="med"/>
            </a:ln>
          </p:spPr>
          <p:txBody>
            <a:bodyPr/>
            <a:lstStyle/>
            <a:p>
              <a:endParaRPr lang="en-GB"/>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E5300C0D-56B6-4A4D-B619-13E8803E14FD}" type="datetimeFigureOut">
              <a:rPr lang="en-US"/>
              <a:pPr>
                <a:defRPr/>
              </a:pPr>
              <a:t>5/7/2016</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BDA66110-CB42-460F-8AB2-27BC29B53E3F}"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FE9D267-1B15-4584-A019-6F20F5D37473}" type="datetimeFigureOut">
              <a:rPr lang="en-US"/>
              <a:pPr>
                <a:defRPr/>
              </a:pPr>
              <a:t>5/7/2016</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73130E9-9E30-4A9F-9DF2-B05B49FF623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88C90E8-8935-4576-962E-D780402DA914}" type="datetimeFigureOut">
              <a:rPr lang="en-US"/>
              <a:pPr>
                <a:defRPr/>
              </a:pPr>
              <a:t>5/7/2016</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63F240AC-8A72-4753-AF60-DC2A6E210936}"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58A2B09E-B488-41D5-8901-D9EB41B969E0}" type="datetimeFigureOut">
              <a:rPr lang="en-US"/>
              <a:pPr>
                <a:defRPr/>
              </a:pPr>
              <a:t>5/7/2016</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B74D4818-4E62-4008-80DD-58A76C12E8C5}"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fontAlgn="auto" hangingPunct="1">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fontAlgn="auto" hangingPunct="1">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159FE750-C777-4465-913C-6FD43823C427}" type="datetimeFigureOut">
              <a:rPr lang="en-US"/>
              <a:pPr>
                <a:defRPr/>
              </a:pPr>
              <a:t>5/7/2016</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9E587A55-DFF4-49C2-8C4F-3E58420B221B}" type="slidenum">
              <a:rPr lang="en-US" altLang="en-US"/>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6E93957E-70E8-4AFD-8FC8-939AB45ADC97}" type="datetimeFigureOut">
              <a:rPr lang="en-US"/>
              <a:pPr>
                <a:defRPr/>
              </a:pPr>
              <a:t>5/7/2016</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7298AB92-C1F8-4B23-8E9E-76CD7B92B990}" type="slidenum">
              <a:rPr lang="en-US" altLang="en-US"/>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D61B1E2E-E330-4E42-A89D-B36C284E92D4}" type="datetimeFigureOut">
              <a:rPr lang="en-US"/>
              <a:pPr>
                <a:defRPr/>
              </a:pPr>
              <a:t>5/7/2016</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24E25219-01ED-43A0-B803-AAA461E576D6}" type="slidenum">
              <a:rPr lang="en-US" altLang="en-US"/>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DC69C268-167B-483E-B2D1-F2EEEF503B32}" type="datetimeFigureOut">
              <a:rPr lang="en-US"/>
              <a:pPr>
                <a:defRPr/>
              </a:pPr>
              <a:t>5/7/2016</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D86A4110-1F14-4D40-AF62-C23091B51252}" type="slidenum">
              <a:rPr lang="en-US" altLang="en-US"/>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BC17B8E-D2EC-4ACE-9585-3AB74A50070A}" type="datetimeFigureOut">
              <a:rPr lang="en-US"/>
              <a:pPr>
                <a:defRPr/>
              </a:pPr>
              <a:t>5/7/2016</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14557299-A9D9-485C-92F2-D35F6EA2E16C}"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74E95DEE-A24B-40F3-A563-10B30EB346F9}" type="datetimeFigureOut">
              <a:rPr lang="en-US"/>
              <a:pPr>
                <a:defRPr/>
              </a:pPr>
              <a:t>5/7/2016</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CB1F1D94-47F0-4895-AB1F-05A76786315A}" type="slidenum">
              <a:rPr lang="en-US" altLang="en-US"/>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1" fontAlgn="auto" hangingPunct="1">
              <a:spcBef>
                <a:spcPts val="0"/>
              </a:spcBef>
              <a:spcAft>
                <a:spcPts val="0"/>
              </a:spcAft>
              <a:defRPr/>
            </a:pPr>
            <a:endParaRPr lang="en-US" dirty="0">
              <a:latin typeface="+mn-lt"/>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w="9525" cap="flat" cmpd="sng" algn="ctr">
            <a:noFill/>
            <a:prstDash val="solid"/>
            <a:round/>
            <a:headEnd type="none" w="med" len="med"/>
            <a:tailEnd type="none" w="med" len="med"/>
          </a:ln>
        </p:spPr>
        <p:txBody>
          <a:bodyPr/>
          <a:lstStyle/>
          <a:p>
            <a:endParaRPr lang="en-GB"/>
          </a:p>
        </p:txBody>
      </p:sp>
      <p:sp>
        <p:nvSpPr>
          <p:cNvPr id="7" name="Right Triangle 6"/>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fontAlgn="auto" hangingPunct="1">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fontAlgn="auto" hangingPunct="1">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3A4A98B7-795C-4F2E-B081-7DCF5D937908}" type="datetimeFigureOut">
              <a:rPr lang="en-US"/>
              <a:pPr>
                <a:defRPr/>
              </a:pPr>
              <a:t>5/7/2016</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53036F5F-7B9A-4A00-9E28-A033AC2941F6}" type="slidenum">
              <a:rPr lang="en-US" altLang="en-US"/>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1" fontAlgn="auto" hangingPunct="1">
              <a:spcBef>
                <a:spcPts val="0"/>
              </a:spcBef>
              <a:spcAft>
                <a:spcPts val="0"/>
              </a:spcAft>
              <a:defRPr/>
            </a:pPr>
            <a:endParaRPr lang="en-US" dirty="0">
              <a:latin typeface="+mn-lt"/>
            </a:endParaRPr>
          </a:p>
        </p:txBody>
      </p:sp>
      <p:sp>
        <p:nvSpPr>
          <p:cNvPr id="1027" name="Freeform 11"/>
          <p:cNvSpPr>
            <a:spLocks/>
          </p:cNvSpPr>
          <p:nvPr/>
        </p:nvSpPr>
        <p:spPr bwMode="auto">
          <a:xfrm>
            <a:off x="-53975" y="5784850"/>
            <a:ext cx="3802063"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w="9525" cap="flat" cmpd="sng" algn="ctr">
            <a:noFill/>
            <a:prstDash val="solid"/>
            <a:round/>
            <a:headEnd type="none" w="med" len="med"/>
            <a:tailEnd type="none" w="med" len="med"/>
          </a:ln>
        </p:spPr>
        <p:txBody>
          <a:bodyPr/>
          <a:lstStyle/>
          <a:p>
            <a:endParaRPr lang="en-GB"/>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E7DC9CF0-5E34-44A3-8FFC-058C610DFDDC}" type="datetimeFigureOut">
              <a:rPr lang="en-US"/>
              <a:pPr>
                <a:defRPr/>
              </a:pPr>
              <a:t>5/7/2016</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atin typeface="Lucida Sans Unicode" pitchFamily="34" charset="0"/>
              </a:defRPr>
            </a:lvl1pPr>
          </a:lstStyle>
          <a:p>
            <a:fld id="{9FD4FD9C-5E20-4690-9EA9-8E10BB9757F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97" r:id="rId1"/>
    <p:sldLayoutId id="2147484193" r:id="rId2"/>
    <p:sldLayoutId id="2147484198" r:id="rId3"/>
    <p:sldLayoutId id="2147484199" r:id="rId4"/>
    <p:sldLayoutId id="2147484200" r:id="rId5"/>
    <p:sldLayoutId id="2147484201" r:id="rId6"/>
    <p:sldLayoutId id="2147484194" r:id="rId7"/>
    <p:sldLayoutId id="2147484202" r:id="rId8"/>
    <p:sldLayoutId id="2147484203" r:id="rId9"/>
    <p:sldLayoutId id="2147484195" r:id="rId10"/>
    <p:sldLayoutId id="2147484196"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1"/>
          </p:nvPr>
        </p:nvSpPr>
        <p:spPr>
          <a:xfrm>
            <a:off x="323850" y="549275"/>
            <a:ext cx="8569325" cy="4262438"/>
          </a:xfrm>
        </p:spPr>
        <p:txBody>
          <a:bodyPr/>
          <a:lstStyle/>
          <a:p>
            <a:pPr marR="0" algn="ctr" eaLnBrk="1" hangingPunct="1"/>
            <a:endParaRPr lang="en-IE" altLang="en-US" sz="3200" smtClean="0"/>
          </a:p>
          <a:p>
            <a:pPr marR="0" algn="ctr" eaLnBrk="1" hangingPunct="1"/>
            <a:r>
              <a:rPr lang="en-IE" altLang="en-US" sz="3200" b="1" smtClean="0">
                <a:solidFill>
                  <a:srgbClr val="C00000"/>
                </a:solidFill>
              </a:rPr>
              <a:t>7</a:t>
            </a:r>
            <a:r>
              <a:rPr lang="en-IE" altLang="en-US" sz="3200" b="1" baseline="30000" smtClean="0">
                <a:solidFill>
                  <a:srgbClr val="C00000"/>
                </a:solidFill>
              </a:rPr>
              <a:t>th</a:t>
            </a:r>
            <a:r>
              <a:rPr lang="en-IE" altLang="en-US" sz="3200" b="1" smtClean="0">
                <a:solidFill>
                  <a:srgbClr val="C00000"/>
                </a:solidFill>
              </a:rPr>
              <a:t> Child Welfare Information Seminar</a:t>
            </a:r>
          </a:p>
          <a:p>
            <a:pPr marR="0" algn="ctr" eaLnBrk="1" hangingPunct="1"/>
            <a:r>
              <a:rPr lang="en-IE" altLang="en-US" sz="3200" b="1" smtClean="0">
                <a:solidFill>
                  <a:srgbClr val="C00000"/>
                </a:solidFill>
              </a:rPr>
              <a:t>23</a:t>
            </a:r>
            <a:r>
              <a:rPr lang="en-IE" altLang="en-US" sz="3200" b="1" baseline="30000" smtClean="0">
                <a:solidFill>
                  <a:srgbClr val="C00000"/>
                </a:solidFill>
              </a:rPr>
              <a:t>rd</a:t>
            </a:r>
            <a:r>
              <a:rPr lang="en-IE" altLang="en-US" sz="3200" b="1" smtClean="0">
                <a:solidFill>
                  <a:srgbClr val="C00000"/>
                </a:solidFill>
              </a:rPr>
              <a:t> April 2016</a:t>
            </a:r>
          </a:p>
          <a:p>
            <a:pPr marR="0" algn="ctr" eaLnBrk="1" hangingPunct="1"/>
            <a:endParaRPr lang="en-IE" altLang="en-US" sz="3200" b="1" smtClean="0">
              <a:solidFill>
                <a:srgbClr val="336699"/>
              </a:solidFill>
            </a:endParaRPr>
          </a:p>
          <a:p>
            <a:pPr marR="0" algn="ctr" eaLnBrk="1" hangingPunct="1"/>
            <a:endParaRPr lang="en-IE" altLang="en-US" sz="3200" b="1" smtClean="0">
              <a:solidFill>
                <a:srgbClr val="336699"/>
              </a:solidFill>
            </a:endParaRPr>
          </a:p>
          <a:p>
            <a:pPr marR="0" algn="ctr" eaLnBrk="1" hangingPunct="1"/>
            <a:r>
              <a:rPr lang="en-IE" altLang="en-US" sz="3200" b="1" smtClean="0">
                <a:solidFill>
                  <a:srgbClr val="336699"/>
                </a:solidFill>
              </a:rPr>
              <a:t>National Vetting Bureau (Children and Vulnerable Persons) Acts 2012 to 2016</a:t>
            </a:r>
          </a:p>
          <a:p>
            <a:pPr marR="0" algn="ctr" eaLnBrk="1" hangingPunct="1"/>
            <a:endParaRPr lang="en-IE" altLang="en-US" sz="3200" smtClean="0">
              <a:solidFill>
                <a:srgbClr val="336699"/>
              </a:solidFill>
            </a:endParaRPr>
          </a:p>
          <a:p>
            <a:pPr marR="0" algn="ctr" eaLnBrk="1" hangingPunct="1"/>
            <a:endParaRPr lang="en-US" altLang="en-US" smtClean="0">
              <a:solidFill>
                <a:srgbClr val="336699"/>
              </a:solidFill>
            </a:endParaRPr>
          </a:p>
        </p:txBody>
      </p:sp>
      <p:sp>
        <p:nvSpPr>
          <p:cNvPr id="11267" name="TextBox 4"/>
          <p:cNvSpPr txBox="1">
            <a:spLocks noChangeArrowheads="1"/>
          </p:cNvSpPr>
          <p:nvPr/>
        </p:nvSpPr>
        <p:spPr bwMode="auto">
          <a:xfrm>
            <a:off x="6732588" y="4508500"/>
            <a:ext cx="1573212" cy="461963"/>
          </a:xfrm>
          <a:prstGeom prst="rect">
            <a:avLst/>
          </a:prstGeom>
          <a:noFill/>
          <a:ln w="9525">
            <a:noFill/>
            <a:miter lim="800000"/>
            <a:headEnd/>
            <a:tailEnd/>
          </a:ln>
        </p:spPr>
        <p:txBody>
          <a:bodyPr>
            <a:spAutoFit/>
          </a:bodyPr>
          <a:lstStyle/>
          <a:p>
            <a:pPr eaLnBrk="1" hangingPunct="1"/>
            <a:endParaRPr lang="en-IE" altLang="en-US" sz="1200">
              <a:solidFill>
                <a:srgbClr val="336699"/>
              </a:solidFill>
              <a:latin typeface="Lucida Sans Unicode" pitchFamily="34" charset="0"/>
            </a:endParaRPr>
          </a:p>
          <a:p>
            <a:pPr eaLnBrk="1" hangingPunct="1"/>
            <a:endParaRPr lang="en-US" altLang="en-US" sz="1200">
              <a:solidFill>
                <a:srgbClr val="336699"/>
              </a:solidFill>
              <a:latin typeface="Lucida Sans Unicode"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211144"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27651" name="Rectangle 3"/>
          <p:cNvSpPr>
            <a:spLocks noGrp="1"/>
          </p:cNvSpPr>
          <p:nvPr>
            <p:ph type="body" idx="1"/>
          </p:nvPr>
        </p:nvSpPr>
        <p:spPr/>
        <p:txBody>
          <a:bodyPr/>
          <a:lstStyle/>
          <a:p>
            <a:pPr marL="865188" lvl="1" indent="-609600">
              <a:lnSpc>
                <a:spcPct val="90000"/>
              </a:lnSpc>
              <a:buFont typeface="Verdana" pitchFamily="34" charset="0"/>
              <a:buNone/>
            </a:pPr>
            <a:r>
              <a:rPr lang="en-GB" altLang="en-US" sz="2000" b="1" smtClean="0">
                <a:solidFill>
                  <a:srgbClr val="336699"/>
                </a:solidFill>
              </a:rPr>
              <a:t>Section 14A of the National Vetting Bureau (Children and </a:t>
            </a:r>
          </a:p>
          <a:p>
            <a:pPr marL="865188" lvl="1" indent="-609600">
              <a:lnSpc>
                <a:spcPct val="90000"/>
              </a:lnSpc>
              <a:buFont typeface="Verdana" pitchFamily="34" charset="0"/>
              <a:buNone/>
            </a:pPr>
            <a:r>
              <a:rPr lang="en-GB" altLang="en-US" sz="2000" b="1" smtClean="0">
                <a:solidFill>
                  <a:srgbClr val="336699"/>
                </a:solidFill>
              </a:rPr>
              <a:t>Vulnerable Persons) Act</a:t>
            </a:r>
          </a:p>
          <a:p>
            <a:pPr marL="865188" lvl="1" indent="-609600">
              <a:lnSpc>
                <a:spcPct val="90000"/>
              </a:lnSpc>
              <a:buFont typeface="Verdana" pitchFamily="34" charset="0"/>
              <a:buNone/>
            </a:pPr>
            <a:endParaRPr lang="en-GB" altLang="en-US" sz="1800" smtClean="0">
              <a:solidFill>
                <a:srgbClr val="336699"/>
              </a:solidFill>
            </a:endParaRPr>
          </a:p>
          <a:p>
            <a:pPr marL="865188" lvl="1" indent="-609600">
              <a:lnSpc>
                <a:spcPct val="90000"/>
              </a:lnSpc>
              <a:buFont typeface="Verdana" pitchFamily="34" charset="0"/>
              <a:buNone/>
            </a:pPr>
            <a:endParaRPr lang="en-GB" altLang="en-US" sz="1800" smtClean="0">
              <a:solidFill>
                <a:srgbClr val="336699"/>
              </a:solidFill>
            </a:endParaRPr>
          </a:p>
          <a:p>
            <a:pPr>
              <a:buFont typeface="Wingdings" pitchFamily="2" charset="2"/>
              <a:buChar char="Ø"/>
            </a:pPr>
            <a:r>
              <a:rPr lang="en-GB" altLang="en-US" sz="1800" b="1" smtClean="0">
                <a:solidFill>
                  <a:srgbClr val="336699"/>
                </a:solidFill>
              </a:rPr>
              <a:t>District Court convictions for any other minor offence will not be disclosed after 7 years where the person has one such offence only (excluding motoring or public  order offences over 7 years old). </a:t>
            </a:r>
          </a:p>
          <a:p>
            <a:pPr>
              <a:buFont typeface="Wingdings" pitchFamily="2" charset="2"/>
              <a:buChar char="Ø"/>
            </a:pPr>
            <a:endParaRPr lang="en-GB" altLang="en-US" sz="1800" b="1" smtClean="0">
              <a:solidFill>
                <a:srgbClr val="336699"/>
              </a:solidFill>
            </a:endParaRPr>
          </a:p>
          <a:p>
            <a:pPr>
              <a:buFont typeface="Wingdings" pitchFamily="2" charset="2"/>
              <a:buChar char="Ø"/>
            </a:pPr>
            <a:r>
              <a:rPr lang="en-GB" altLang="en-US" sz="1800" b="1" smtClean="0">
                <a:solidFill>
                  <a:srgbClr val="336699"/>
                </a:solidFill>
              </a:rPr>
              <a:t>This provision does not apply to excluded offences as outlined in Schedule 3 of the Act e.g. firearms, misuse of drugs, cruelty to children, medical p</a:t>
            </a:r>
            <a:r>
              <a:rPr lang="en-IE" altLang="en-US" sz="1800" b="1" smtClean="0">
                <a:solidFill>
                  <a:srgbClr val="336699"/>
                </a:solidFill>
              </a:rPr>
              <a:t>practitioners …….</a:t>
            </a:r>
          </a:p>
          <a:p>
            <a:endParaRPr lang="en-IE" altLang="en-US" sz="1800" smtClean="0">
              <a:solidFill>
                <a:srgbClr val="336699"/>
              </a:solidFill>
            </a:endParaRPr>
          </a:p>
          <a:p>
            <a:endParaRPr lang="en-US" altLang="en-US" sz="10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355160" cy="1143000"/>
          </a:xfrm>
        </p:spPr>
        <p:txBody>
          <a:bodyPr wrap="square" lIns="91440" tIns="45720" rIns="91440" bIns="45720" numCol="1" anchorCtr="0" compatLnSpc="1">
            <a:prstTxWarp prst="textNoShape">
              <a:avLst/>
            </a:prstTxWarp>
          </a:bodyPr>
          <a:lstStyle/>
          <a:p>
            <a:pPr>
              <a:defRPr/>
            </a:pPr>
            <a:r>
              <a:rPr lang="en-IE" sz="2800" dirty="0" smtClean="0"/>
              <a:t>National Vetting Bureau (Children and Vulnerable Persons) Acts 2012 to 2016</a:t>
            </a:r>
            <a:endParaRPr lang="en-GB" sz="2800" dirty="0"/>
          </a:p>
        </p:txBody>
      </p:sp>
      <p:sp>
        <p:nvSpPr>
          <p:cNvPr id="20483" name="Rectangle 3"/>
          <p:cNvSpPr>
            <a:spLocks noGrp="1"/>
          </p:cNvSpPr>
          <p:nvPr>
            <p:ph type="body" idx="1"/>
          </p:nvPr>
        </p:nvSpPr>
        <p:spPr>
          <a:xfrm>
            <a:off x="457200" y="1417638"/>
            <a:ext cx="8229600" cy="4589462"/>
          </a:xfrm>
        </p:spPr>
        <p:txBody>
          <a:bodyPr/>
          <a:lstStyle/>
          <a:p>
            <a:pPr marL="609600" indent="-609600">
              <a:lnSpc>
                <a:spcPct val="80000"/>
              </a:lnSpc>
              <a:buFont typeface="Wingdings 3" pitchFamily="18" charset="2"/>
              <a:buNone/>
              <a:defRPr/>
            </a:pPr>
            <a:r>
              <a:rPr lang="en-IE" sz="2400" b="1" dirty="0" smtClean="0">
                <a:solidFill>
                  <a:srgbClr val="336699"/>
                </a:solidFill>
              </a:rPr>
              <a:t>Specified Information</a:t>
            </a:r>
          </a:p>
          <a:p>
            <a:pPr marL="609600" indent="-609600">
              <a:lnSpc>
                <a:spcPct val="80000"/>
              </a:lnSpc>
              <a:defRPr/>
            </a:pPr>
            <a:endParaRPr lang="en-IE" sz="1600" dirty="0" smtClean="0">
              <a:solidFill>
                <a:srgbClr val="336699"/>
              </a:solidFill>
            </a:endParaRPr>
          </a:p>
          <a:p>
            <a:pPr>
              <a:buFont typeface="Wingdings" pitchFamily="2" charset="2"/>
              <a:buChar char="Ø"/>
              <a:defRPr/>
            </a:pPr>
            <a:r>
              <a:rPr lang="en-IE" sz="1800" dirty="0" smtClean="0">
                <a:solidFill>
                  <a:srgbClr val="336699"/>
                </a:solidFill>
              </a:rPr>
              <a:t>Specified information in relation to a person who is the subject of an application for vetting disclosure means information concerning </a:t>
            </a:r>
            <a:r>
              <a:rPr lang="en-IE" sz="1800" b="1" dirty="0" smtClean="0">
                <a:solidFill>
                  <a:srgbClr val="336699"/>
                </a:solidFill>
              </a:rPr>
              <a:t>a finding or allegation of harm to another person received by the </a:t>
            </a:r>
            <a:r>
              <a:rPr lang="en-IE" sz="1800" dirty="0" smtClean="0">
                <a:solidFill>
                  <a:srgbClr val="336699"/>
                </a:solidFill>
              </a:rPr>
              <a:t>Bureau from An Garda Síochána or a scheduled organisation pursuant to section 19 of the Act. </a:t>
            </a:r>
          </a:p>
          <a:p>
            <a:pPr>
              <a:buFont typeface="Wingdings" pitchFamily="2" charset="2"/>
              <a:buChar char="Ø"/>
              <a:defRPr/>
            </a:pPr>
            <a:endParaRPr lang="en-IE" sz="1600" dirty="0" smtClean="0">
              <a:solidFill>
                <a:srgbClr val="336699"/>
              </a:solidFill>
            </a:endParaRPr>
          </a:p>
          <a:p>
            <a:pPr>
              <a:buFont typeface="Wingdings" pitchFamily="2" charset="2"/>
              <a:buChar char="Ø"/>
              <a:defRPr/>
            </a:pPr>
            <a:r>
              <a:rPr lang="en-IE" sz="1800" dirty="0" smtClean="0">
                <a:solidFill>
                  <a:srgbClr val="336699"/>
                </a:solidFill>
              </a:rPr>
              <a:t>It is information that is considered to give rise to </a:t>
            </a:r>
            <a:r>
              <a:rPr lang="en-IE" sz="1800" b="1" dirty="0" smtClean="0">
                <a:solidFill>
                  <a:srgbClr val="336699"/>
                </a:solidFill>
              </a:rPr>
              <a:t>a bona fide concern </a:t>
            </a:r>
            <a:r>
              <a:rPr lang="en-IE" sz="1800" dirty="0" smtClean="0">
                <a:solidFill>
                  <a:srgbClr val="336699"/>
                </a:solidFill>
              </a:rPr>
              <a:t>that the vetting subject may harm, attempt to harm or put at risk a child or vulnerable person or both.  </a:t>
            </a:r>
          </a:p>
          <a:p>
            <a:pPr>
              <a:buFont typeface="Wingdings" pitchFamily="2" charset="2"/>
              <a:buChar char="Ø"/>
              <a:defRPr/>
            </a:pPr>
            <a:endParaRPr lang="en-IE" sz="1800" dirty="0" smtClean="0">
              <a:solidFill>
                <a:srgbClr val="336699"/>
              </a:solidFill>
            </a:endParaRPr>
          </a:p>
          <a:p>
            <a:pPr>
              <a:buFont typeface="Wingdings" pitchFamily="2" charset="2"/>
              <a:buChar char="Ø"/>
              <a:defRPr/>
            </a:pPr>
            <a:r>
              <a:rPr lang="en-IE" sz="1800" dirty="0" smtClean="0">
                <a:solidFill>
                  <a:srgbClr val="336699"/>
                </a:solidFill>
              </a:rPr>
              <a:t>If such information is going to be disclosed to a relevant organisation relating to one of their applicants, the Chief Bureau Officer must, in advance, notify the vetting subject of the intention to disclose the information. </a:t>
            </a:r>
          </a:p>
          <a:p>
            <a:pPr>
              <a:buFont typeface="Wingdings" pitchFamily="2" charset="2"/>
              <a:buChar char="Ø"/>
              <a:defRPr/>
            </a:pPr>
            <a:endParaRPr lang="en-GB" sz="1800" dirty="0" smtClean="0">
              <a:solidFill>
                <a:srgbClr val="336699"/>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283152" cy="1143000"/>
          </a:xfrm>
        </p:spPr>
        <p:txBody>
          <a:bodyPr wrap="square" lIns="91440" tIns="45720" rIns="91440" bIns="45720" numCol="1" anchorCtr="0" compatLnSpc="1">
            <a:prstTxWarp prst="textNoShape">
              <a:avLst/>
            </a:prstTxWarp>
          </a:bodyPr>
          <a:lstStyle/>
          <a:p>
            <a:pPr>
              <a:defRPr/>
            </a:pPr>
            <a:r>
              <a:rPr lang="en-IE" sz="2800" dirty="0" smtClean="0"/>
              <a:t>National Vetting Bureau (Children and Vulnerable Persons) Acts 2012 to 2016</a:t>
            </a:r>
            <a:endParaRPr lang="en-GB" sz="2800" dirty="0"/>
          </a:p>
        </p:txBody>
      </p:sp>
      <p:sp>
        <p:nvSpPr>
          <p:cNvPr id="20483" name="Rectangle 3"/>
          <p:cNvSpPr>
            <a:spLocks noGrp="1"/>
          </p:cNvSpPr>
          <p:nvPr>
            <p:ph type="body" idx="1"/>
          </p:nvPr>
        </p:nvSpPr>
        <p:spPr/>
        <p:txBody>
          <a:bodyPr/>
          <a:lstStyle/>
          <a:p>
            <a:pPr marL="609600" indent="-609600">
              <a:lnSpc>
                <a:spcPct val="80000"/>
              </a:lnSpc>
              <a:buFont typeface="Wingdings 3" pitchFamily="18" charset="2"/>
              <a:buNone/>
              <a:defRPr/>
            </a:pPr>
            <a:r>
              <a:rPr lang="en-IE" sz="2400" b="1" dirty="0" smtClean="0">
                <a:solidFill>
                  <a:srgbClr val="336699"/>
                </a:solidFill>
                <a:latin typeface="+mj-lt"/>
              </a:rPr>
              <a:t>Assessment of Specified Information</a:t>
            </a:r>
          </a:p>
          <a:p>
            <a:pPr marL="609600" indent="-609600">
              <a:lnSpc>
                <a:spcPct val="80000"/>
              </a:lnSpc>
              <a:defRPr/>
            </a:pPr>
            <a:endParaRPr lang="en-IE" sz="1600" dirty="0" smtClean="0">
              <a:solidFill>
                <a:srgbClr val="336699"/>
              </a:solidFill>
              <a:latin typeface="+mj-lt"/>
            </a:endParaRPr>
          </a:p>
          <a:p>
            <a:pPr marL="609600" indent="-609600">
              <a:lnSpc>
                <a:spcPct val="80000"/>
              </a:lnSpc>
              <a:defRPr/>
            </a:pPr>
            <a:r>
              <a:rPr lang="en-US" sz="1600" b="1" dirty="0" smtClean="0">
                <a:solidFill>
                  <a:srgbClr val="336699"/>
                </a:solidFill>
                <a:latin typeface="+mj-lt"/>
              </a:rPr>
              <a:t>The decision to disclose specified information requires the Chief Bureau Officer to believe that the information in question is of such a nature as to give rise to a bona fide concern that the vetting subject may harm, attempt to harm or put at risk of harm a child or vulnerable person. </a:t>
            </a:r>
          </a:p>
          <a:p>
            <a:pPr marL="609600" indent="-609600">
              <a:lnSpc>
                <a:spcPct val="80000"/>
              </a:lnSpc>
              <a:defRPr/>
            </a:pPr>
            <a:endParaRPr lang="en-US" sz="1600" b="1" dirty="0" smtClean="0">
              <a:solidFill>
                <a:srgbClr val="336699"/>
              </a:solidFill>
              <a:latin typeface="+mj-lt"/>
            </a:endParaRPr>
          </a:p>
          <a:p>
            <a:pPr marL="609600" indent="-609600">
              <a:lnSpc>
                <a:spcPct val="80000"/>
              </a:lnSpc>
              <a:defRPr/>
            </a:pPr>
            <a:r>
              <a:rPr lang="en-US" sz="1600" b="1" dirty="0" smtClean="0">
                <a:solidFill>
                  <a:srgbClr val="336699"/>
                </a:solidFill>
                <a:latin typeface="+mj-lt"/>
              </a:rPr>
              <a:t>The vetting subject shall be informed in writing by the Chief Bureau Officer of his or her intention to disclose specified information and shall furnish him or her with a summary of the specified information. </a:t>
            </a:r>
          </a:p>
          <a:p>
            <a:pPr marL="609600" indent="-609600">
              <a:lnSpc>
                <a:spcPct val="80000"/>
              </a:lnSpc>
              <a:defRPr/>
            </a:pPr>
            <a:endParaRPr lang="en-US" sz="1600" b="1" dirty="0" smtClean="0">
              <a:solidFill>
                <a:srgbClr val="336699"/>
              </a:solidFill>
              <a:latin typeface="+mj-lt"/>
            </a:endParaRPr>
          </a:p>
          <a:p>
            <a:pPr marL="609600" indent="-609600">
              <a:lnSpc>
                <a:spcPct val="80000"/>
              </a:lnSpc>
              <a:defRPr/>
            </a:pPr>
            <a:r>
              <a:rPr lang="en-US" sz="1600" b="1" dirty="0" smtClean="0">
                <a:solidFill>
                  <a:srgbClr val="336699"/>
                </a:solidFill>
                <a:latin typeface="+mj-lt"/>
              </a:rPr>
              <a:t>The vetting subject shall also be informed that he or she may make a written submission in relation to the specified information concerned, within 14 days.</a:t>
            </a:r>
          </a:p>
          <a:p>
            <a:pPr marL="609600" indent="-609600">
              <a:lnSpc>
                <a:spcPct val="80000"/>
              </a:lnSpc>
              <a:defRPr/>
            </a:pPr>
            <a:endParaRPr lang="en-IE" sz="1600" b="1" dirty="0" smtClean="0">
              <a:solidFill>
                <a:srgbClr val="336699"/>
              </a:solidFill>
              <a:latin typeface="+mj-lt"/>
            </a:endParaRPr>
          </a:p>
          <a:p>
            <a:pPr marL="609600" indent="-609600">
              <a:lnSpc>
                <a:spcPct val="80000"/>
              </a:lnSpc>
              <a:defRPr/>
            </a:pPr>
            <a:r>
              <a:rPr lang="en-IE" sz="1600" b="1" dirty="0" smtClean="0">
                <a:solidFill>
                  <a:srgbClr val="336699"/>
                </a:solidFill>
                <a:latin typeface="+mj-lt"/>
              </a:rPr>
              <a:t>On receipt of a submission, or where the 14 days have elapsed, the Chief Bureau Officer will make a determination in accordance with the requirements set out at 15(3) and (4). </a:t>
            </a:r>
          </a:p>
          <a:p>
            <a:pPr marL="609600" indent="-609600">
              <a:lnSpc>
                <a:spcPct val="80000"/>
              </a:lnSpc>
              <a:defRPr/>
            </a:pPr>
            <a:endParaRPr lang="en-IE" sz="1600" dirty="0" smtClean="0">
              <a:solidFill>
                <a:srgbClr val="336699"/>
              </a:solidFill>
            </a:endParaRPr>
          </a:p>
          <a:p>
            <a:pPr marL="609600" indent="-609600">
              <a:lnSpc>
                <a:spcPct val="80000"/>
              </a:lnSpc>
              <a:defRPr/>
            </a:pPr>
            <a:endParaRPr lang="en-IE" sz="1600" dirty="0" smtClean="0">
              <a:solidFill>
                <a:srgbClr val="336699"/>
              </a:solidFill>
            </a:endParaRPr>
          </a:p>
          <a:p>
            <a:pPr marL="609600" indent="-609600">
              <a:lnSpc>
                <a:spcPct val="80000"/>
              </a:lnSpc>
              <a:defRPr/>
            </a:pPr>
            <a:endParaRPr lang="en-IE" sz="1600" dirty="0" smtClean="0">
              <a:solidFill>
                <a:srgbClr val="336699"/>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1"/>
          <p:cNvSpPr>
            <a:spLocks noGrp="1"/>
          </p:cNvSpPr>
          <p:nvPr>
            <p:ph idx="1"/>
          </p:nvPr>
        </p:nvSpPr>
        <p:spPr/>
        <p:txBody>
          <a:bodyPr/>
          <a:lstStyle/>
          <a:p>
            <a:r>
              <a:rPr lang="en-IE" altLang="en-US" sz="1800" b="1" smtClean="0">
                <a:solidFill>
                  <a:srgbClr val="336699"/>
                </a:solidFill>
              </a:rPr>
              <a:t>The Chief Bureau Officer shall then notify the applicant of that proposed determination and the reason for it, provide a copy of that information, notify the person of her intention to disclose the information within 14 days and inform the person of his/her right to lodge and appeal within 14 days from the date of the notification</a:t>
            </a:r>
          </a:p>
          <a:p>
            <a:endParaRPr lang="en-IE" altLang="en-US" sz="1800" b="1" smtClean="0">
              <a:solidFill>
                <a:srgbClr val="336699"/>
              </a:solidFill>
            </a:endParaRPr>
          </a:p>
          <a:p>
            <a:r>
              <a:rPr lang="en-IE" altLang="en-US" sz="1800" b="1" smtClean="0">
                <a:solidFill>
                  <a:srgbClr val="336699"/>
                </a:solidFill>
              </a:rPr>
              <a:t>The appeals process is independent</a:t>
            </a:r>
          </a:p>
          <a:p>
            <a:endParaRPr lang="en-IE" altLang="en-US" sz="1800" b="1" smtClean="0">
              <a:solidFill>
                <a:srgbClr val="336699"/>
              </a:solidFill>
            </a:endParaRPr>
          </a:p>
          <a:p>
            <a:r>
              <a:rPr lang="en-IE" altLang="en-US" sz="1800" b="1" smtClean="0">
                <a:solidFill>
                  <a:srgbClr val="336699"/>
                </a:solidFill>
              </a:rPr>
              <a:t> A person may appeal to the High Court from a determination of an appeal by an appeals officer on a point of law and the determination of the High Court on such appeal shall be final and conclusive</a:t>
            </a:r>
          </a:p>
          <a:p>
            <a:endParaRPr lang="en-IE" altLang="en-US" sz="1800" b="1" smtClean="0"/>
          </a:p>
        </p:txBody>
      </p:sp>
      <p:sp>
        <p:nvSpPr>
          <p:cNvPr id="3" name="Title 2"/>
          <p:cNvSpPr>
            <a:spLocks noGrp="1"/>
          </p:cNvSpPr>
          <p:nvPr>
            <p:ph type="title"/>
          </p:nvPr>
        </p:nvSpPr>
        <p:spPr/>
        <p:txBody>
          <a:bodyPr/>
          <a:lstStyle/>
          <a:p>
            <a:pPr>
              <a:defRPr/>
            </a:pPr>
            <a:r>
              <a:rPr lang="en-IE" sz="2800" dirty="0" smtClean="0"/>
              <a:t>National Vetting Bureau (Children and Vulnerable Persons) Acts 2012 to 2016</a:t>
            </a:r>
            <a:endParaRPr lang="en-IE"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67544" y="260648"/>
            <a:ext cx="7272808"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20483" name="Rectangle 3"/>
          <p:cNvSpPr>
            <a:spLocks noGrp="1"/>
          </p:cNvSpPr>
          <p:nvPr>
            <p:ph type="body" idx="1"/>
          </p:nvPr>
        </p:nvSpPr>
        <p:spPr>
          <a:xfrm>
            <a:off x="457200" y="1412875"/>
            <a:ext cx="8229600" cy="4679950"/>
          </a:xfrm>
        </p:spPr>
        <p:txBody>
          <a:bodyPr/>
          <a:lstStyle/>
          <a:p>
            <a:pPr marL="609600" indent="-609600">
              <a:lnSpc>
                <a:spcPct val="80000"/>
              </a:lnSpc>
              <a:buFont typeface="Wingdings 3" pitchFamily="18" charset="2"/>
              <a:buNone/>
              <a:defRPr/>
            </a:pPr>
            <a:r>
              <a:rPr lang="en-IE" sz="2000" b="1" dirty="0" smtClean="0">
                <a:solidFill>
                  <a:srgbClr val="336699"/>
                </a:solidFill>
              </a:rPr>
              <a:t>Organisations required to notify Specified Information to Bureau</a:t>
            </a:r>
          </a:p>
          <a:p>
            <a:pPr marL="609600" indent="-609600">
              <a:lnSpc>
                <a:spcPct val="80000"/>
              </a:lnSpc>
              <a:buFont typeface="Wingdings 3" pitchFamily="18" charset="2"/>
              <a:buNone/>
              <a:defRPr/>
            </a:pPr>
            <a:endParaRPr lang="en-IE" sz="1800" dirty="0" smtClean="0">
              <a:solidFill>
                <a:srgbClr val="336699"/>
              </a:solidFill>
            </a:endParaRPr>
          </a:p>
          <a:p>
            <a:pPr>
              <a:defRPr/>
            </a:pPr>
            <a:r>
              <a:rPr lang="en-IE" sz="1800" dirty="0" smtClean="0">
                <a:solidFill>
                  <a:srgbClr val="336699"/>
                </a:solidFill>
              </a:rPr>
              <a:t>The Health Service Executive - Tusla</a:t>
            </a:r>
          </a:p>
          <a:p>
            <a:pPr>
              <a:defRPr/>
            </a:pPr>
            <a:r>
              <a:rPr lang="en-IE" sz="1800" dirty="0" smtClean="0">
                <a:solidFill>
                  <a:srgbClr val="336699"/>
                </a:solidFill>
              </a:rPr>
              <a:t>The Teaching Council.</a:t>
            </a:r>
          </a:p>
          <a:p>
            <a:pPr>
              <a:defRPr/>
            </a:pPr>
            <a:r>
              <a:rPr lang="en-IE" sz="1800" dirty="0" smtClean="0">
                <a:solidFill>
                  <a:srgbClr val="336699"/>
                </a:solidFill>
              </a:rPr>
              <a:t>The Medical Council.</a:t>
            </a:r>
          </a:p>
          <a:p>
            <a:pPr>
              <a:defRPr/>
            </a:pPr>
            <a:r>
              <a:rPr lang="en-IE" sz="1800" dirty="0" smtClean="0">
                <a:solidFill>
                  <a:srgbClr val="336699"/>
                </a:solidFill>
              </a:rPr>
              <a:t>The Nursing and Midwifery Board of Ireland</a:t>
            </a:r>
          </a:p>
          <a:p>
            <a:pPr>
              <a:defRPr/>
            </a:pPr>
            <a:r>
              <a:rPr lang="en-IE" sz="1800" dirty="0" smtClean="0">
                <a:solidFill>
                  <a:srgbClr val="336699"/>
                </a:solidFill>
              </a:rPr>
              <a:t>The Dental Council.</a:t>
            </a:r>
          </a:p>
          <a:p>
            <a:pPr>
              <a:defRPr/>
            </a:pPr>
            <a:r>
              <a:rPr lang="en-IE" sz="1800" dirty="0" smtClean="0">
                <a:solidFill>
                  <a:srgbClr val="336699"/>
                </a:solidFill>
              </a:rPr>
              <a:t>The Health and Social Care Professionals Council</a:t>
            </a:r>
          </a:p>
          <a:p>
            <a:pPr>
              <a:defRPr/>
            </a:pPr>
            <a:r>
              <a:rPr lang="en-IE" sz="1800" dirty="0" smtClean="0">
                <a:solidFill>
                  <a:srgbClr val="336699"/>
                </a:solidFill>
              </a:rPr>
              <a:t>The Mental Health Commission</a:t>
            </a:r>
          </a:p>
          <a:p>
            <a:pPr>
              <a:defRPr/>
            </a:pPr>
            <a:r>
              <a:rPr lang="en-IE" sz="1800" dirty="0" smtClean="0">
                <a:solidFill>
                  <a:srgbClr val="336699"/>
                </a:solidFill>
              </a:rPr>
              <a:t>The Pharmaceutical Society of Ireland</a:t>
            </a:r>
          </a:p>
          <a:p>
            <a:pPr>
              <a:defRPr/>
            </a:pPr>
            <a:r>
              <a:rPr lang="en-IE" sz="1800" dirty="0" smtClean="0">
                <a:solidFill>
                  <a:srgbClr val="336699"/>
                </a:solidFill>
              </a:rPr>
              <a:t>The Pre-Hospital Emergency Care Council</a:t>
            </a:r>
          </a:p>
          <a:p>
            <a:pPr>
              <a:defRPr/>
            </a:pPr>
            <a:r>
              <a:rPr lang="en-IE" sz="1800" dirty="0" smtClean="0">
                <a:solidFill>
                  <a:srgbClr val="336699"/>
                </a:solidFill>
              </a:rPr>
              <a:t>The Health Information and Quality Authority</a:t>
            </a:r>
          </a:p>
          <a:p>
            <a:pPr>
              <a:defRPr/>
            </a:pPr>
            <a:r>
              <a:rPr lang="en-IE" sz="1800" dirty="0" smtClean="0">
                <a:solidFill>
                  <a:srgbClr val="336699"/>
                </a:solidFill>
              </a:rPr>
              <a:t>The National Transport Authority</a:t>
            </a:r>
          </a:p>
          <a:p>
            <a:pPr>
              <a:defRPr/>
            </a:pPr>
            <a:r>
              <a:rPr lang="en-IE" sz="1800" dirty="0" smtClean="0">
                <a:solidFill>
                  <a:srgbClr val="336699"/>
                </a:solidFill>
              </a:rPr>
              <a:t>The Garda Síochána Ombudsman Commission</a:t>
            </a:r>
          </a:p>
          <a:p>
            <a:pPr>
              <a:buFont typeface="Wingdings 3" pitchFamily="18" charset="2"/>
              <a:buNone/>
              <a:defRPr/>
            </a:pPr>
            <a:endParaRPr lang="en-IE" sz="1600" dirty="0" smtClean="0">
              <a:solidFill>
                <a:srgbClr val="336699"/>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211144"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36867" name="Rectangle 3"/>
          <p:cNvSpPr>
            <a:spLocks noGrp="1"/>
          </p:cNvSpPr>
          <p:nvPr>
            <p:ph type="body" idx="1"/>
          </p:nvPr>
        </p:nvSpPr>
        <p:spPr/>
        <p:txBody>
          <a:bodyPr/>
          <a:lstStyle/>
          <a:p>
            <a:pPr marL="865188" lvl="1" indent="-609600">
              <a:lnSpc>
                <a:spcPct val="90000"/>
              </a:lnSpc>
              <a:buFont typeface="Verdana" pitchFamily="34" charset="0"/>
              <a:buNone/>
              <a:defRPr/>
            </a:pPr>
            <a:r>
              <a:rPr lang="en-GB" altLang="en-US" sz="2000" b="1" dirty="0" smtClean="0">
                <a:solidFill>
                  <a:srgbClr val="336699"/>
                </a:solidFill>
              </a:rPr>
              <a:t>Relevant work or activities requires vetting </a:t>
            </a:r>
          </a:p>
          <a:p>
            <a:pPr marL="865188" lvl="1" indent="-609600">
              <a:lnSpc>
                <a:spcPct val="90000"/>
              </a:lnSpc>
              <a:buFont typeface="Verdana" pitchFamily="34" charset="0"/>
              <a:buNone/>
              <a:defRPr/>
            </a:pPr>
            <a:endParaRPr lang="en-GB" altLang="en-US" sz="1800" dirty="0" smtClean="0">
              <a:solidFill>
                <a:srgbClr val="336699"/>
              </a:solidFill>
            </a:endParaRPr>
          </a:p>
          <a:p>
            <a:pPr>
              <a:defRPr/>
            </a:pPr>
            <a:r>
              <a:rPr lang="en-IE" altLang="en-US" sz="1800" dirty="0" smtClean="0">
                <a:solidFill>
                  <a:srgbClr val="336699"/>
                </a:solidFill>
              </a:rPr>
              <a:t>Any work or activity which is carried out by a person, a necessary and regular part of which consists mainly of the person having access to, or contact with, children or vulnerable adults</a:t>
            </a:r>
          </a:p>
          <a:p>
            <a:pPr>
              <a:defRPr/>
            </a:pPr>
            <a:endParaRPr lang="en-IE" altLang="en-US" sz="1800" dirty="0" smtClean="0">
              <a:solidFill>
                <a:srgbClr val="336699"/>
              </a:solidFill>
            </a:endParaRPr>
          </a:p>
          <a:p>
            <a:pPr marL="109537" indent="0">
              <a:buFont typeface="Wingdings 3" pitchFamily="18" charset="2"/>
              <a:buNone/>
              <a:defRPr/>
            </a:pPr>
            <a:r>
              <a:rPr lang="en-IE" altLang="en-US" sz="1800" dirty="0" smtClean="0">
                <a:solidFill>
                  <a:srgbClr val="FF0000"/>
                </a:solidFill>
              </a:rPr>
              <a:t>“</a:t>
            </a:r>
            <a:r>
              <a:rPr lang="en-IE" altLang="en-US" sz="1800" dirty="0" smtClean="0"/>
              <a:t>…</a:t>
            </a:r>
            <a:r>
              <a:rPr lang="en-IE" sz="1800" b="1" dirty="0" smtClean="0">
                <a:solidFill>
                  <a:srgbClr val="FF0000"/>
                </a:solidFill>
              </a:rPr>
              <a:t>work </a:t>
            </a:r>
            <a:r>
              <a:rPr lang="en-IE" sz="1800" b="1" dirty="0">
                <a:solidFill>
                  <a:srgbClr val="FF0000"/>
                </a:solidFill>
              </a:rPr>
              <a:t>or </a:t>
            </a:r>
            <a:r>
              <a:rPr lang="en-IE" sz="1800" b="1" dirty="0" smtClean="0">
                <a:solidFill>
                  <a:srgbClr val="FF0000"/>
                </a:solidFill>
              </a:rPr>
              <a:t>activity ….provision </a:t>
            </a:r>
            <a:r>
              <a:rPr lang="en-IE" sz="1800" b="1" dirty="0">
                <a:solidFill>
                  <a:srgbClr val="FF0000"/>
                </a:solidFill>
              </a:rPr>
              <a:t>of educational</a:t>
            </a:r>
            <a:r>
              <a:rPr lang="en-IE" sz="1800" b="1" dirty="0" smtClean="0">
                <a:solidFill>
                  <a:srgbClr val="FF0000"/>
                </a:solidFill>
              </a:rPr>
              <a:t>, training</a:t>
            </a:r>
            <a:r>
              <a:rPr lang="en-IE" sz="1800" b="1" dirty="0">
                <a:solidFill>
                  <a:srgbClr val="FF0000"/>
                </a:solidFill>
              </a:rPr>
              <a:t>, cultural</a:t>
            </a:r>
            <a:r>
              <a:rPr lang="en-IE" sz="1800" b="1" dirty="0" smtClean="0">
                <a:solidFill>
                  <a:srgbClr val="FF0000"/>
                </a:solidFill>
              </a:rPr>
              <a:t>,</a:t>
            </a:r>
          </a:p>
          <a:p>
            <a:pPr marL="109537" indent="0">
              <a:buFont typeface="Wingdings 3" pitchFamily="18" charset="2"/>
              <a:buNone/>
              <a:defRPr/>
            </a:pPr>
            <a:r>
              <a:rPr lang="en-IE" sz="1800" b="1" dirty="0" smtClean="0">
                <a:solidFill>
                  <a:srgbClr val="FF0000"/>
                </a:solidFill>
              </a:rPr>
              <a:t>    recreational</a:t>
            </a:r>
            <a:r>
              <a:rPr lang="en-IE" sz="1800" b="1" dirty="0">
                <a:solidFill>
                  <a:srgbClr val="FF0000"/>
                </a:solidFill>
              </a:rPr>
              <a:t>, leisure, social or </a:t>
            </a:r>
            <a:r>
              <a:rPr lang="en-IE" sz="1800" b="1" dirty="0" smtClean="0">
                <a:solidFill>
                  <a:srgbClr val="FF0000"/>
                </a:solidFill>
              </a:rPr>
              <a:t>physical activities”</a:t>
            </a:r>
            <a:endParaRPr lang="en-IE" altLang="en-US" sz="1800" b="1" dirty="0" smtClean="0">
              <a:solidFill>
                <a:srgbClr val="FF0000"/>
              </a:solidFill>
            </a:endParaRPr>
          </a:p>
          <a:p>
            <a:pPr>
              <a:buFont typeface="Wingdings 3" pitchFamily="18" charset="2"/>
              <a:buNone/>
              <a:defRPr/>
            </a:pPr>
            <a:endParaRPr lang="en-IE" altLang="en-US" sz="1800" b="1" dirty="0" smtClean="0">
              <a:solidFill>
                <a:srgbClr val="FF0000"/>
              </a:solidFill>
            </a:endParaRPr>
          </a:p>
          <a:p>
            <a:pPr>
              <a:defRPr/>
            </a:pPr>
            <a:r>
              <a:rPr lang="en-IE" altLang="en-US" sz="1800" dirty="0" smtClean="0">
                <a:solidFill>
                  <a:srgbClr val="336699"/>
                </a:solidFill>
              </a:rPr>
              <a:t>The Act shall not apply  where a person gives assistance on an occasional basis at a school, sports or community event or activity. other than where such assistance includes the coaching, mentoring, counselling, teaching or training of children or vulnerable persons</a:t>
            </a:r>
          </a:p>
          <a:p>
            <a:pPr>
              <a:defRPr/>
            </a:pPr>
            <a:endParaRPr lang="en-IE" altLang="en-US" sz="1800" dirty="0" smtClean="0">
              <a:solidFill>
                <a:srgbClr val="336699"/>
              </a:solidFill>
            </a:endParaRPr>
          </a:p>
          <a:p>
            <a:pPr>
              <a:defRPr/>
            </a:pPr>
            <a:r>
              <a:rPr lang="en-IE" altLang="en-US" sz="1800" dirty="0" smtClean="0">
                <a:solidFill>
                  <a:srgbClr val="336699"/>
                </a:solidFill>
              </a:rPr>
              <a:t> Organisations will have to assess the above in relation to their work </a:t>
            </a:r>
          </a:p>
          <a:p>
            <a:pPr marL="865188" lvl="1" indent="-609600">
              <a:lnSpc>
                <a:spcPct val="90000"/>
              </a:lnSpc>
              <a:buFont typeface="Verdana" pitchFamily="34" charset="0"/>
              <a:buNone/>
              <a:defRPr/>
            </a:pPr>
            <a:endParaRPr lang="en-GB" altLang="en-US" sz="1000" dirty="0" smtClean="0">
              <a:solidFill>
                <a:srgbClr val="336699"/>
              </a:solidFill>
            </a:endParaRPr>
          </a:p>
          <a:p>
            <a:pPr>
              <a:buFont typeface="Wingdings 3" pitchFamily="18" charset="2"/>
              <a:buNone/>
              <a:defRPr/>
            </a:pPr>
            <a:endParaRPr lang="en-US" altLang="en-US" sz="10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355160"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38915" name="Rectangle 3"/>
          <p:cNvSpPr>
            <a:spLocks noGrp="1"/>
          </p:cNvSpPr>
          <p:nvPr>
            <p:ph type="body" idx="1"/>
          </p:nvPr>
        </p:nvSpPr>
        <p:spPr/>
        <p:txBody>
          <a:bodyPr/>
          <a:lstStyle/>
          <a:p>
            <a:pPr marL="609600" indent="-609600">
              <a:lnSpc>
                <a:spcPct val="80000"/>
              </a:lnSpc>
              <a:buFont typeface="Wingdings 3" pitchFamily="18" charset="2"/>
              <a:buNone/>
            </a:pPr>
            <a:r>
              <a:rPr lang="en-IE" altLang="en-US" sz="1800" b="1" smtClean="0">
                <a:solidFill>
                  <a:srgbClr val="336699"/>
                </a:solidFill>
              </a:rPr>
              <a:t>Re-Vetting</a:t>
            </a:r>
          </a:p>
          <a:p>
            <a:pPr marL="609600" indent="-609600">
              <a:lnSpc>
                <a:spcPct val="80000"/>
              </a:lnSpc>
            </a:pPr>
            <a:endParaRPr lang="en-IE" altLang="en-US" sz="1600" smtClean="0">
              <a:solidFill>
                <a:srgbClr val="336699"/>
              </a:solidFill>
            </a:endParaRPr>
          </a:p>
          <a:p>
            <a:pPr marL="609600" indent="-609600">
              <a:lnSpc>
                <a:spcPct val="80000"/>
              </a:lnSpc>
            </a:pPr>
            <a:r>
              <a:rPr lang="en-IE" altLang="en-US" sz="1800" b="1" smtClean="0">
                <a:solidFill>
                  <a:srgbClr val="336699"/>
                </a:solidFill>
              </a:rPr>
              <a:t>A relevant organisation that, following receipt of a vetting disclosure in respect of a person shall, after the expiration of such period as may be prescribed by the Minister make a further application for vetting disclosure in respect of that person</a:t>
            </a:r>
          </a:p>
          <a:p>
            <a:pPr marL="609600" indent="-609600">
              <a:lnSpc>
                <a:spcPct val="80000"/>
              </a:lnSpc>
            </a:pPr>
            <a:endParaRPr lang="en-IE" altLang="en-US" sz="1800" b="1" smtClean="0">
              <a:solidFill>
                <a:srgbClr val="336699"/>
              </a:solidFill>
            </a:endParaRPr>
          </a:p>
          <a:p>
            <a:pPr marL="609600" indent="-609600">
              <a:lnSpc>
                <a:spcPct val="80000"/>
              </a:lnSpc>
            </a:pPr>
            <a:r>
              <a:rPr lang="en-IE" altLang="en-US" sz="1800" b="1" smtClean="0">
                <a:solidFill>
                  <a:srgbClr val="FF0000"/>
                </a:solidFill>
              </a:rPr>
              <a:t>Gaelic Games Associations: Must be re-vetted within a 5 yr. period</a:t>
            </a:r>
          </a:p>
          <a:p>
            <a:pPr marL="609600" indent="-609600">
              <a:lnSpc>
                <a:spcPct val="80000"/>
              </a:lnSpc>
              <a:buFont typeface="Wingdings 3" pitchFamily="18" charset="2"/>
              <a:buNone/>
            </a:pPr>
            <a:endParaRPr lang="en-IE" altLang="en-US" sz="1600" smtClean="0">
              <a:solidFill>
                <a:srgbClr val="FF0000"/>
              </a:solidFill>
            </a:endParaRPr>
          </a:p>
          <a:p>
            <a:pPr marL="609600" indent="-609600">
              <a:lnSpc>
                <a:spcPct val="80000"/>
              </a:lnSpc>
              <a:buFont typeface="Wingdings 3" pitchFamily="18" charset="2"/>
              <a:buNone/>
            </a:pPr>
            <a:endParaRPr lang="en-IE" altLang="en-US" sz="1800" b="1" smtClean="0">
              <a:solidFill>
                <a:srgbClr val="336699"/>
              </a:solidFill>
            </a:endParaRPr>
          </a:p>
          <a:p>
            <a:pPr marL="609600" indent="-609600">
              <a:lnSpc>
                <a:spcPct val="80000"/>
              </a:lnSpc>
              <a:buFont typeface="Wingdings 3" pitchFamily="18" charset="2"/>
              <a:buNone/>
            </a:pPr>
            <a:r>
              <a:rPr lang="en-IE" altLang="en-US" sz="1800" b="1" smtClean="0">
                <a:solidFill>
                  <a:srgbClr val="336699"/>
                </a:solidFill>
              </a:rPr>
              <a:t>Retrospective Vetting</a:t>
            </a:r>
            <a:endParaRPr lang="en-IE" altLang="en-US" sz="1800" smtClean="0">
              <a:solidFill>
                <a:srgbClr val="336699"/>
              </a:solidFill>
            </a:endParaRPr>
          </a:p>
          <a:p>
            <a:pPr marL="609600" indent="-609600">
              <a:lnSpc>
                <a:spcPct val="80000"/>
              </a:lnSpc>
            </a:pPr>
            <a:endParaRPr lang="en-IE" altLang="en-US" sz="1600" smtClean="0">
              <a:solidFill>
                <a:srgbClr val="336699"/>
              </a:solidFill>
            </a:endParaRPr>
          </a:p>
          <a:p>
            <a:pPr marL="609600" indent="-609600">
              <a:lnSpc>
                <a:spcPct val="80000"/>
              </a:lnSpc>
            </a:pPr>
            <a:r>
              <a:rPr lang="en-IE" altLang="en-US" sz="1800" b="1" smtClean="0">
                <a:solidFill>
                  <a:srgbClr val="336699"/>
                </a:solidFill>
              </a:rPr>
              <a:t>The relevant organisation shall, where the person concerned has not previously been the subject of an application for vetting disclosure not later than 31</a:t>
            </a:r>
            <a:r>
              <a:rPr lang="en-IE" altLang="en-US" sz="1800" b="1" baseline="30000" smtClean="0">
                <a:solidFill>
                  <a:srgbClr val="336699"/>
                </a:solidFill>
              </a:rPr>
              <a:t>st</a:t>
            </a:r>
            <a:r>
              <a:rPr lang="en-IE" altLang="en-US" sz="1800" b="1" smtClean="0">
                <a:solidFill>
                  <a:srgbClr val="336699"/>
                </a:solidFill>
              </a:rPr>
              <a:t> December 2017, make an application for vetting disclosure in respect of that person</a:t>
            </a:r>
          </a:p>
          <a:p>
            <a:pPr marL="609600" indent="-609600">
              <a:lnSpc>
                <a:spcPct val="80000"/>
              </a:lnSpc>
            </a:pPr>
            <a:endParaRPr lang="en-IE" altLang="en-US" sz="1600" b="1" smtClean="0">
              <a:solidFill>
                <a:srgbClr val="33669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468313" y="1557338"/>
            <a:ext cx="8229600" cy="4292600"/>
          </a:xfrm>
        </p:spPr>
        <p:txBody>
          <a:bodyPr/>
          <a:lstStyle/>
          <a:p>
            <a:endParaRPr lang="en-IE" altLang="en-US" sz="1600" smtClean="0">
              <a:solidFill>
                <a:srgbClr val="336699"/>
              </a:solidFill>
            </a:endParaRPr>
          </a:p>
          <a:p>
            <a:pPr>
              <a:buFont typeface="Wingdings 3" pitchFamily="18" charset="2"/>
              <a:buNone/>
            </a:pPr>
            <a:endParaRPr lang="en-IE" altLang="en-US" sz="1600" smtClean="0">
              <a:solidFill>
                <a:srgbClr val="336699"/>
              </a:solidFill>
            </a:endParaRPr>
          </a:p>
          <a:p>
            <a:pPr lvl="1">
              <a:buFont typeface="Wingdings" pitchFamily="2" charset="2"/>
              <a:buChar char="Ø"/>
            </a:pPr>
            <a:r>
              <a:rPr lang="en-GB" altLang="en-US" sz="1800" smtClean="0">
                <a:solidFill>
                  <a:srgbClr val="336699"/>
                </a:solidFill>
              </a:rPr>
              <a:t>Act signed by President in December 2012. </a:t>
            </a:r>
          </a:p>
          <a:p>
            <a:pPr lvl="1">
              <a:buFont typeface="Wingdings" pitchFamily="2" charset="2"/>
              <a:buChar char="Ø"/>
            </a:pPr>
            <a:endParaRPr lang="en-GB" altLang="en-US" sz="1800" smtClean="0">
              <a:solidFill>
                <a:srgbClr val="336699"/>
              </a:solidFill>
            </a:endParaRPr>
          </a:p>
          <a:p>
            <a:pPr lvl="1">
              <a:buFont typeface="Wingdings" pitchFamily="2" charset="2"/>
              <a:buChar char="Ø"/>
            </a:pPr>
            <a:r>
              <a:rPr lang="en-GB" altLang="en-US" sz="1800" smtClean="0">
                <a:solidFill>
                  <a:srgbClr val="336699"/>
                </a:solidFill>
              </a:rPr>
              <a:t>Scheduled to commence on the </a:t>
            </a:r>
            <a:r>
              <a:rPr lang="en-GB" altLang="en-US" sz="1800" b="1" smtClean="0">
                <a:solidFill>
                  <a:srgbClr val="336699"/>
                </a:solidFill>
              </a:rPr>
              <a:t>29</a:t>
            </a:r>
            <a:r>
              <a:rPr lang="en-GB" altLang="en-US" sz="1800" b="1" baseline="30000" smtClean="0">
                <a:solidFill>
                  <a:srgbClr val="336699"/>
                </a:solidFill>
              </a:rPr>
              <a:t>th</a:t>
            </a:r>
            <a:r>
              <a:rPr lang="en-GB" altLang="en-US" sz="1800" b="1" smtClean="0">
                <a:solidFill>
                  <a:srgbClr val="336699"/>
                </a:solidFill>
              </a:rPr>
              <a:t> of April 2016</a:t>
            </a:r>
            <a:r>
              <a:rPr lang="en-GB" altLang="en-US" sz="1800" smtClean="0">
                <a:solidFill>
                  <a:srgbClr val="336699"/>
                </a:solidFill>
              </a:rPr>
              <a:t>. </a:t>
            </a:r>
          </a:p>
          <a:p>
            <a:pPr lvl="1">
              <a:buFont typeface="Wingdings" pitchFamily="2" charset="2"/>
              <a:buChar char="Ø"/>
            </a:pPr>
            <a:endParaRPr lang="en-GB" altLang="en-US" sz="1800" smtClean="0">
              <a:solidFill>
                <a:srgbClr val="336699"/>
              </a:solidFill>
            </a:endParaRPr>
          </a:p>
          <a:p>
            <a:pPr lvl="1">
              <a:buFont typeface="Wingdings" pitchFamily="2" charset="2"/>
              <a:buChar char="Ø"/>
            </a:pPr>
            <a:r>
              <a:rPr lang="en-IE" altLang="en-US" sz="1800" smtClean="0">
                <a:solidFill>
                  <a:srgbClr val="336699"/>
                </a:solidFill>
              </a:rPr>
              <a:t>The Act will provide a legislative basis for the mandatory vetting of persons who wish to undertake certain work or activities relating to children or vulnerable persons or to provide certain services to children or vulnerable persons.</a:t>
            </a:r>
          </a:p>
          <a:p>
            <a:pPr lvl="1">
              <a:buFont typeface="Verdana" pitchFamily="34" charset="0"/>
              <a:buNone/>
            </a:pPr>
            <a:endParaRPr lang="en-IE" altLang="en-US" sz="1800" smtClean="0">
              <a:solidFill>
                <a:srgbClr val="336699"/>
              </a:solidFill>
            </a:endParaRPr>
          </a:p>
          <a:p>
            <a:pPr lvl="1">
              <a:buFont typeface="Wingdings" pitchFamily="2" charset="2"/>
              <a:buChar char="Ø"/>
            </a:pPr>
            <a:r>
              <a:rPr lang="en-IE" altLang="en-US" sz="1800" smtClean="0">
                <a:solidFill>
                  <a:srgbClr val="336699"/>
                </a:solidFill>
              </a:rPr>
              <a:t>Garda Central Vetting Unit shall, after commencement of Act, be known as National Vetting Bureau of the Garda Síochána.</a:t>
            </a:r>
          </a:p>
          <a:p>
            <a:endParaRPr lang="en-GB" altLang="en-US" sz="1800" i="1" u="sng" smtClean="0">
              <a:solidFill>
                <a:srgbClr val="336699"/>
              </a:solidFill>
            </a:endParaRPr>
          </a:p>
          <a:p>
            <a:endParaRPr lang="en-IE" altLang="en-US" sz="1600" smtClean="0">
              <a:solidFill>
                <a:srgbClr val="336699"/>
              </a:solidFill>
            </a:endParaRPr>
          </a:p>
          <a:p>
            <a:pPr>
              <a:buFont typeface="Wingdings 3" pitchFamily="18" charset="2"/>
              <a:buNone/>
            </a:pPr>
            <a:endParaRPr lang="en-AU" altLang="en-US" sz="1600" smtClean="0">
              <a:solidFill>
                <a:srgbClr val="336699"/>
              </a:solidFill>
            </a:endParaRPr>
          </a:p>
          <a:p>
            <a:pPr>
              <a:buFont typeface="Wingdings 3" pitchFamily="18" charset="2"/>
              <a:buNone/>
            </a:pPr>
            <a:endParaRPr lang="en-AU" altLang="en-US" sz="1600" smtClean="0">
              <a:solidFill>
                <a:schemeClr val="bg2"/>
              </a:solidFill>
            </a:endParaRPr>
          </a:p>
          <a:p>
            <a:pPr>
              <a:buFont typeface="Wingdings 3" pitchFamily="18" charset="2"/>
              <a:buNone/>
            </a:pPr>
            <a:endParaRPr lang="en-IE" altLang="en-US" sz="1600" smtClean="0">
              <a:solidFill>
                <a:srgbClr val="336699"/>
              </a:solidFill>
            </a:endParaRPr>
          </a:p>
          <a:p>
            <a:pPr eaLnBrk="1" hangingPunct="1"/>
            <a:endParaRPr lang="en-IE" altLang="en-US" sz="2300" smtClean="0"/>
          </a:p>
        </p:txBody>
      </p:sp>
      <p:sp>
        <p:nvSpPr>
          <p:cNvPr id="12291" name="Rectangle 9"/>
          <p:cNvSpPr>
            <a:spLocks noChangeArrowheads="1"/>
          </p:cNvSpPr>
          <p:nvPr/>
        </p:nvSpPr>
        <p:spPr bwMode="auto">
          <a:xfrm>
            <a:off x="684213" y="620713"/>
            <a:ext cx="6983412" cy="954087"/>
          </a:xfrm>
          <a:prstGeom prst="rect">
            <a:avLst/>
          </a:prstGeom>
          <a:noFill/>
          <a:ln w="9525">
            <a:noFill/>
            <a:miter lim="800000"/>
            <a:headEnd/>
            <a:tailEnd/>
          </a:ln>
        </p:spPr>
        <p:txBody>
          <a:bodyPr>
            <a:spAutoFit/>
          </a:bodyPr>
          <a:lstStyle/>
          <a:p>
            <a:pPr eaLnBrk="1" hangingPunct="1"/>
            <a:r>
              <a:rPr lang="en-IE" altLang="en-US" sz="2800" b="1">
                <a:solidFill>
                  <a:schemeClr val="tx2"/>
                </a:solidFill>
                <a:latin typeface="Lucida Sans Unicode" pitchFamily="34" charset="0"/>
              </a:rPr>
              <a:t>National Vetting Bureau (Children and Vulnerable Persons) Acts 2012 to 2016</a:t>
            </a:r>
            <a:endParaRPr lang="en-GB" altLang="en-US" sz="2800" b="1">
              <a:solidFill>
                <a:schemeClr val="tx2"/>
              </a:solidFill>
              <a:latin typeface="Lucida Sans Unicode"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95288" y="884238"/>
          <a:ext cx="8229600" cy="5973800"/>
        </p:xfrm>
        <a:graphic>
          <a:graphicData uri="http://schemas.openxmlformats.org/drawingml/2006/table">
            <a:tbl>
              <a:tblPr firstRow="1" bandRow="1">
                <a:tableStyleId>{5C22544A-7EE6-4342-B048-85BDC9FD1C3A}</a:tableStyleId>
              </a:tblPr>
              <a:tblGrid>
                <a:gridCol w="4114800"/>
                <a:gridCol w="4114800"/>
              </a:tblGrid>
              <a:tr h="370800">
                <a:tc>
                  <a:txBody>
                    <a:bodyPr/>
                    <a:lstStyle/>
                    <a:p>
                      <a:r>
                        <a:rPr lang="en-IE" sz="1200" dirty="0" smtClean="0"/>
                        <a:t>Section</a:t>
                      </a:r>
                      <a:endParaRPr lang="en-IE" sz="1200" dirty="0"/>
                    </a:p>
                  </a:txBody>
                  <a:tcPr marT="45716" marB="45716"/>
                </a:tc>
                <a:tc>
                  <a:txBody>
                    <a:bodyPr/>
                    <a:lstStyle/>
                    <a:p>
                      <a:endParaRPr lang="en-IE" sz="1200" dirty="0"/>
                    </a:p>
                  </a:txBody>
                  <a:tcPr marT="45716" marB="45716"/>
                </a:tc>
              </a:tr>
              <a:tr h="640066">
                <a:tc>
                  <a:txBody>
                    <a:bodyPr/>
                    <a:lstStyle/>
                    <a:p>
                      <a:r>
                        <a:rPr lang="en-IE" sz="1200" dirty="0" smtClean="0"/>
                        <a:t>3 Act not applying to certain relationships</a:t>
                      </a:r>
                      <a:endParaRPr lang="en-IE" sz="1200" dirty="0"/>
                    </a:p>
                  </a:txBody>
                  <a:tcPr marT="45716" marB="45716"/>
                </a:tc>
                <a:tc>
                  <a:txBody>
                    <a:bodyPr/>
                    <a:lstStyle/>
                    <a:p>
                      <a:r>
                        <a:rPr lang="en-IE" sz="1200" dirty="0" smtClean="0"/>
                        <a:t>Temporary</a:t>
                      </a:r>
                      <a:r>
                        <a:rPr lang="en-IE" sz="1200" baseline="0" dirty="0" smtClean="0"/>
                        <a:t> employment of persons to perform functions on behalf of State Examinations Commission</a:t>
                      </a:r>
                      <a:endParaRPr lang="en-IE" sz="1200" dirty="0"/>
                    </a:p>
                  </a:txBody>
                  <a:tcPr marT="45716" marB="45716"/>
                </a:tc>
              </a:tr>
              <a:tr h="370800">
                <a:tc>
                  <a:txBody>
                    <a:bodyPr/>
                    <a:lstStyle/>
                    <a:p>
                      <a:r>
                        <a:rPr lang="en-IE" sz="1200" dirty="0" smtClean="0"/>
                        <a:t>7 Functions of the Bureau</a:t>
                      </a:r>
                      <a:endParaRPr lang="en-IE" sz="1200" dirty="0"/>
                    </a:p>
                  </a:txBody>
                  <a:tcPr marT="45716" marB="45716"/>
                </a:tc>
                <a:tc>
                  <a:txBody>
                    <a:bodyPr/>
                    <a:lstStyle/>
                    <a:p>
                      <a:r>
                        <a:rPr lang="en-IE" sz="1200" dirty="0" smtClean="0"/>
                        <a:t>terminology</a:t>
                      </a:r>
                      <a:endParaRPr lang="en-IE" sz="1200" dirty="0"/>
                    </a:p>
                  </a:txBody>
                  <a:tcPr marT="45716" marB="45716"/>
                </a:tc>
              </a:tr>
              <a:tr h="457188">
                <a:tc>
                  <a:txBody>
                    <a:bodyPr/>
                    <a:lstStyle/>
                    <a:p>
                      <a:r>
                        <a:rPr lang="en-IE" sz="1200" dirty="0" smtClean="0"/>
                        <a:t>9 Nomination and</a:t>
                      </a:r>
                      <a:r>
                        <a:rPr lang="en-IE" sz="1200" baseline="0" dirty="0" smtClean="0"/>
                        <a:t> registration of liaison persons</a:t>
                      </a:r>
                      <a:endParaRPr lang="en-IE" sz="1200" dirty="0"/>
                    </a:p>
                  </a:txBody>
                  <a:tcPr marT="45716" marB="45716"/>
                </a:tc>
                <a:tc>
                  <a:txBody>
                    <a:bodyPr/>
                    <a:lstStyle/>
                    <a:p>
                      <a:r>
                        <a:rPr lang="en-IE" sz="1200" dirty="0" smtClean="0"/>
                        <a:t>A person</a:t>
                      </a:r>
                      <a:r>
                        <a:rPr lang="en-IE" sz="1200" baseline="0" dirty="0" smtClean="0"/>
                        <a:t> shall not be obliged to provide details of any convictions to which section 14A applies.</a:t>
                      </a:r>
                      <a:endParaRPr lang="en-IE" sz="1200" dirty="0"/>
                    </a:p>
                  </a:txBody>
                  <a:tcPr marT="45716" marB="45716"/>
                </a:tc>
              </a:tr>
              <a:tr h="1188701">
                <a:tc>
                  <a:txBody>
                    <a:bodyPr/>
                    <a:lstStyle/>
                    <a:p>
                      <a:r>
                        <a:rPr lang="en-IE" sz="1200" dirty="0" smtClean="0"/>
                        <a:t>12</a:t>
                      </a:r>
                      <a:r>
                        <a:rPr lang="en-IE" sz="1200" baseline="0" dirty="0" smtClean="0"/>
                        <a:t> Requirement for vetting in respect of certain work or activities</a:t>
                      </a:r>
                      <a:endParaRPr lang="en-IE" sz="1200" dirty="0"/>
                    </a:p>
                  </a:txBody>
                  <a:tcPr marT="45716" marB="45716"/>
                </a:tc>
                <a:tc>
                  <a:txBody>
                    <a:bodyPr/>
                    <a:lstStyle/>
                    <a:p>
                      <a:r>
                        <a:rPr lang="en-IE" sz="1200" dirty="0" smtClean="0"/>
                        <a:t>(3A) 2 or more</a:t>
                      </a:r>
                      <a:r>
                        <a:rPr lang="en-IE" sz="1200" baseline="0" dirty="0" smtClean="0"/>
                        <a:t> </a:t>
                      </a:r>
                      <a:r>
                        <a:rPr lang="en-IE" sz="1200" dirty="0" smtClean="0"/>
                        <a:t>relevant</a:t>
                      </a:r>
                      <a:r>
                        <a:rPr lang="en-IE" sz="1200" baseline="0" dirty="0" smtClean="0"/>
                        <a:t> organisations jointly agree in writing to the employment ,etc. of a person,</a:t>
                      </a:r>
                    </a:p>
                    <a:p>
                      <a:endParaRPr lang="en-IE" sz="1200" baseline="0" dirty="0" smtClean="0"/>
                    </a:p>
                    <a:p>
                      <a:r>
                        <a:rPr lang="en-IE" sz="1200" baseline="0" dirty="0" smtClean="0"/>
                        <a:t>(4) casual, part-time, recurring but non-continuous basis with the same relevant organisation,</a:t>
                      </a:r>
                      <a:r>
                        <a:rPr lang="en-IE" sz="1200" b="1" baseline="0" dirty="0" smtClean="0"/>
                        <a:t> initial employment</a:t>
                      </a:r>
                      <a:endParaRPr lang="en-IE" sz="1200" dirty="0"/>
                    </a:p>
                  </a:txBody>
                  <a:tcPr marT="45716" marB="45716"/>
                </a:tc>
              </a:tr>
              <a:tr h="822944">
                <a:tc>
                  <a:txBody>
                    <a:bodyPr/>
                    <a:lstStyle/>
                    <a:p>
                      <a:r>
                        <a:rPr lang="en-IE" sz="1200" dirty="0" smtClean="0"/>
                        <a:t>13 Applications for vetting</a:t>
                      </a:r>
                      <a:r>
                        <a:rPr lang="en-IE" sz="1200" baseline="0" dirty="0" smtClean="0"/>
                        <a:t> disclosures</a:t>
                      </a:r>
                      <a:endParaRPr lang="en-IE" sz="1200" dirty="0"/>
                    </a:p>
                  </a:txBody>
                  <a:tcPr marT="45716" marB="45716"/>
                </a:tc>
                <a:tc>
                  <a:txBody>
                    <a:bodyPr/>
                    <a:lstStyle/>
                    <a:p>
                      <a:r>
                        <a:rPr lang="en-IE" sz="1200" dirty="0" smtClean="0"/>
                        <a:t>Provision of electronic copy  by relevant organisation</a:t>
                      </a:r>
                      <a:r>
                        <a:rPr lang="en-IE" sz="1200" baseline="0" dirty="0" smtClean="0"/>
                        <a:t> </a:t>
                      </a:r>
                      <a:r>
                        <a:rPr lang="en-IE" sz="1200" dirty="0" smtClean="0"/>
                        <a:t>to relevant organisation.</a:t>
                      </a:r>
                    </a:p>
                    <a:p>
                      <a:r>
                        <a:rPr lang="en-IE" sz="1200" dirty="0" smtClean="0"/>
                        <a:t>(6A)</a:t>
                      </a:r>
                      <a:r>
                        <a:rPr lang="en-IE" sz="1200" baseline="0" dirty="0" smtClean="0"/>
                        <a:t>  A person shall not be obliged to provide details of any convictions to which section `14A applies.</a:t>
                      </a:r>
                      <a:endParaRPr lang="en-IE" sz="1200" dirty="0"/>
                    </a:p>
                  </a:txBody>
                  <a:tcPr marT="45716" marB="45716"/>
                </a:tc>
              </a:tr>
              <a:tr h="370800">
                <a:tc>
                  <a:txBody>
                    <a:bodyPr/>
                    <a:lstStyle/>
                    <a:p>
                      <a:r>
                        <a:rPr lang="en-IE" sz="1200" dirty="0" smtClean="0"/>
                        <a:t>14</a:t>
                      </a:r>
                      <a:endParaRPr lang="en-IE" sz="1200" dirty="0"/>
                    </a:p>
                  </a:txBody>
                  <a:tcPr marT="45716" marB="45716"/>
                </a:tc>
                <a:tc>
                  <a:txBody>
                    <a:bodyPr/>
                    <a:lstStyle/>
                    <a:p>
                      <a:r>
                        <a:rPr lang="en-IE" sz="1200" dirty="0" smtClean="0"/>
                        <a:t>Section 14A</a:t>
                      </a:r>
                      <a:endParaRPr lang="en-IE" sz="1200" dirty="0"/>
                    </a:p>
                  </a:txBody>
                  <a:tcPr marT="45716" marB="45716"/>
                </a:tc>
              </a:tr>
              <a:tr h="370800">
                <a:tc>
                  <a:txBody>
                    <a:bodyPr/>
                    <a:lstStyle/>
                    <a:p>
                      <a:r>
                        <a:rPr lang="en-IE" sz="1200" dirty="0" smtClean="0"/>
                        <a:t>16 Assessment and use of vetting disclosures</a:t>
                      </a:r>
                      <a:endParaRPr lang="en-IE" sz="1200" dirty="0"/>
                    </a:p>
                  </a:txBody>
                  <a:tcPr marT="45716" marB="45716"/>
                </a:tc>
                <a:tc>
                  <a:txBody>
                    <a:bodyPr/>
                    <a:lstStyle/>
                    <a:p>
                      <a:endParaRPr lang="en-IE" sz="1200" dirty="0"/>
                    </a:p>
                  </a:txBody>
                  <a:tcPr marT="45716" marB="45716"/>
                </a:tc>
              </a:tr>
              <a:tr h="370800">
                <a:tc>
                  <a:txBody>
                    <a:bodyPr/>
                    <a:lstStyle/>
                    <a:p>
                      <a:r>
                        <a:rPr lang="en-IE" sz="1200" dirty="0" smtClean="0"/>
                        <a:t>20 Re-vetting</a:t>
                      </a:r>
                      <a:endParaRPr lang="en-IE" sz="1200" dirty="0"/>
                    </a:p>
                  </a:txBody>
                  <a:tcPr marT="45716" marB="45716"/>
                </a:tc>
                <a:tc>
                  <a:txBody>
                    <a:bodyPr/>
                    <a:lstStyle/>
                    <a:p>
                      <a:r>
                        <a:rPr lang="en-IE" sz="1200" dirty="0" smtClean="0"/>
                        <a:t>Covers</a:t>
                      </a:r>
                      <a:r>
                        <a:rPr lang="en-IE" sz="1200" baseline="0" dirty="0" smtClean="0"/>
                        <a:t> disclosures received from GCVU </a:t>
                      </a:r>
                      <a:endParaRPr lang="en-IE" sz="1200" dirty="0"/>
                    </a:p>
                  </a:txBody>
                  <a:tcPr marT="45716" marB="45716"/>
                </a:tc>
              </a:tr>
              <a:tr h="370800">
                <a:tc>
                  <a:txBody>
                    <a:bodyPr/>
                    <a:lstStyle/>
                    <a:p>
                      <a:r>
                        <a:rPr lang="en-IE" sz="1200" dirty="0" smtClean="0"/>
                        <a:t>21 Retrospective vetting</a:t>
                      </a:r>
                      <a:endParaRPr lang="en-IE" sz="1200" dirty="0"/>
                    </a:p>
                  </a:txBody>
                  <a:tcPr marT="45716" marB="45716"/>
                </a:tc>
                <a:tc>
                  <a:txBody>
                    <a:bodyPr/>
                    <a:lstStyle/>
                    <a:p>
                      <a:r>
                        <a:rPr lang="en-IE" sz="1200" dirty="0" smtClean="0"/>
                        <a:t>Covers disclosure received from GCVU </a:t>
                      </a:r>
                      <a:endParaRPr lang="en-IE" sz="1200" dirty="0"/>
                    </a:p>
                  </a:txBody>
                  <a:tcPr marT="45716" marB="45716"/>
                </a:tc>
              </a:tr>
              <a:tr h="640066">
                <a:tc>
                  <a:txBody>
                    <a:bodyPr/>
                    <a:lstStyle/>
                    <a:p>
                      <a:r>
                        <a:rPr lang="en-IE" sz="1200" dirty="0" smtClean="0"/>
                        <a:t>31</a:t>
                      </a:r>
                      <a:endParaRPr lang="en-IE" sz="1200" dirty="0"/>
                    </a:p>
                  </a:txBody>
                  <a:tcPr marT="45716" marB="45716"/>
                </a:tc>
                <a:tc>
                  <a:txBody>
                    <a:bodyPr/>
                    <a:lstStyle/>
                    <a:p>
                      <a:r>
                        <a:rPr lang="en-IE" sz="1200" dirty="0" smtClean="0"/>
                        <a:t>Appeals</a:t>
                      </a:r>
                      <a:r>
                        <a:rPr lang="en-IE" sz="1200" baseline="0" dirty="0" smtClean="0"/>
                        <a:t> to GCVU not concluded before commencement – deemed to be an appeal under the Act.</a:t>
                      </a:r>
                      <a:endParaRPr lang="en-IE" sz="1200" dirty="0"/>
                    </a:p>
                  </a:txBody>
                  <a:tcPr marT="45716" marB="45716"/>
                </a:tc>
              </a:tr>
            </a:tbl>
          </a:graphicData>
        </a:graphic>
      </p:graphicFrame>
      <p:sp>
        <p:nvSpPr>
          <p:cNvPr id="3" name="Title 2"/>
          <p:cNvSpPr>
            <a:spLocks noGrp="1"/>
          </p:cNvSpPr>
          <p:nvPr>
            <p:ph type="title"/>
          </p:nvPr>
        </p:nvSpPr>
        <p:spPr>
          <a:xfrm>
            <a:off x="467544" y="0"/>
            <a:ext cx="8229600" cy="1143000"/>
          </a:xfrm>
        </p:spPr>
        <p:txBody>
          <a:bodyPr/>
          <a:lstStyle/>
          <a:p>
            <a:pPr>
              <a:defRPr/>
            </a:pPr>
            <a:r>
              <a:rPr lang="en-IE" sz="2800" dirty="0" smtClean="0"/>
              <a:t>Amendments</a:t>
            </a:r>
            <a:endParaRPr lang="en-IE"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683220"/>
        </p:xfrm>
        <a:graphic>
          <a:graphicData uri="http://schemas.openxmlformats.org/drawingml/2006/table">
            <a:tbl>
              <a:tblPr firstRow="1" bandRow="1">
                <a:tableStyleId>{5C22544A-7EE6-4342-B048-85BDC9FD1C3A}</a:tableStyleId>
              </a:tblPr>
              <a:tblGrid>
                <a:gridCol w="4114800"/>
                <a:gridCol w="4114800"/>
              </a:tblGrid>
              <a:tr h="370726">
                <a:tc>
                  <a:txBody>
                    <a:bodyPr/>
                    <a:lstStyle/>
                    <a:p>
                      <a:r>
                        <a:rPr lang="en-IE" sz="1800" dirty="0" smtClean="0"/>
                        <a:t>Change</a:t>
                      </a:r>
                      <a:r>
                        <a:rPr lang="en-IE" sz="1800" baseline="0" dirty="0" smtClean="0"/>
                        <a:t> process</a:t>
                      </a:r>
                      <a:endParaRPr lang="en-IE" sz="1800" dirty="0"/>
                    </a:p>
                  </a:txBody>
                  <a:tcPr marT="45706" marB="45706"/>
                </a:tc>
                <a:tc>
                  <a:txBody>
                    <a:bodyPr/>
                    <a:lstStyle/>
                    <a:p>
                      <a:endParaRPr lang="en-IE" sz="1800" dirty="0"/>
                    </a:p>
                  </a:txBody>
                  <a:tcPr marT="45706" marB="45706"/>
                </a:tc>
              </a:tr>
              <a:tr h="822909">
                <a:tc>
                  <a:txBody>
                    <a:bodyPr/>
                    <a:lstStyle/>
                    <a:p>
                      <a:r>
                        <a:rPr lang="en-IE" sz="1600" dirty="0" smtClean="0"/>
                        <a:t>Mandatory vetting</a:t>
                      </a:r>
                      <a:endParaRPr lang="en-IE" sz="1600" dirty="0"/>
                    </a:p>
                  </a:txBody>
                  <a:tcPr marT="45706" marB="45706"/>
                </a:tc>
                <a:tc>
                  <a:txBody>
                    <a:bodyPr/>
                    <a:lstStyle/>
                    <a:p>
                      <a:r>
                        <a:rPr lang="en-IE" sz="1600" dirty="0" smtClean="0"/>
                        <a:t>Cannot commence employment unless vetted</a:t>
                      </a:r>
                    </a:p>
                    <a:p>
                      <a:r>
                        <a:rPr lang="en-IE" sz="1600" dirty="0" smtClean="0"/>
                        <a:t>Offences</a:t>
                      </a:r>
                      <a:r>
                        <a:rPr lang="en-IE" sz="1600" baseline="0" dirty="0" smtClean="0"/>
                        <a:t> for contravention </a:t>
                      </a:r>
                      <a:endParaRPr lang="en-IE" sz="1600" dirty="0"/>
                    </a:p>
                  </a:txBody>
                  <a:tcPr marT="45706" marB="45706"/>
                </a:tc>
              </a:tr>
              <a:tr h="1066741">
                <a:tc>
                  <a:txBody>
                    <a:bodyPr/>
                    <a:lstStyle/>
                    <a:p>
                      <a:r>
                        <a:rPr lang="en-IE" sz="1600" dirty="0" smtClean="0"/>
                        <a:t>Vetting</a:t>
                      </a:r>
                      <a:r>
                        <a:rPr lang="en-IE" sz="1600" baseline="0" dirty="0" smtClean="0"/>
                        <a:t> Form</a:t>
                      </a:r>
                      <a:endParaRPr lang="en-IE" sz="1600" dirty="0"/>
                    </a:p>
                  </a:txBody>
                  <a:tcPr marT="45706" marB="45706"/>
                </a:tc>
                <a:tc>
                  <a:txBody>
                    <a:bodyPr/>
                    <a:lstStyle/>
                    <a:p>
                      <a:r>
                        <a:rPr lang="en-IE" sz="1600" dirty="0" smtClean="0"/>
                        <a:t>Data</a:t>
                      </a:r>
                      <a:r>
                        <a:rPr lang="en-IE" sz="1600" baseline="0" dirty="0" smtClean="0"/>
                        <a:t> collected</a:t>
                      </a:r>
                    </a:p>
                    <a:p>
                      <a:r>
                        <a:rPr lang="en-IE" sz="1600" baseline="0" dirty="0" smtClean="0"/>
                        <a:t>Declaration</a:t>
                      </a:r>
                    </a:p>
                    <a:p>
                      <a:r>
                        <a:rPr lang="en-IE" sz="1600" baseline="0" dirty="0" smtClean="0"/>
                        <a:t>Verification of identity</a:t>
                      </a:r>
                    </a:p>
                    <a:p>
                      <a:r>
                        <a:rPr lang="en-IE" sz="1600" baseline="0" dirty="0" smtClean="0"/>
                        <a:t>Disclosure</a:t>
                      </a:r>
                      <a:endParaRPr lang="en-IE" sz="1600" dirty="0"/>
                    </a:p>
                  </a:txBody>
                  <a:tcPr marT="45706" marB="45706"/>
                </a:tc>
              </a:tr>
              <a:tr h="370726">
                <a:tc>
                  <a:txBody>
                    <a:bodyPr/>
                    <a:lstStyle/>
                    <a:p>
                      <a:r>
                        <a:rPr lang="en-IE" sz="1600" dirty="0" smtClean="0"/>
                        <a:t>Relevant Work</a:t>
                      </a:r>
                      <a:endParaRPr lang="en-IE" sz="1600" dirty="0"/>
                    </a:p>
                  </a:txBody>
                  <a:tcPr marT="45706" marB="45706"/>
                </a:tc>
                <a:tc>
                  <a:txBody>
                    <a:bodyPr/>
                    <a:lstStyle/>
                    <a:p>
                      <a:r>
                        <a:rPr lang="en-IE" sz="1600" dirty="0" smtClean="0"/>
                        <a:t>Relevant work identified</a:t>
                      </a:r>
                      <a:endParaRPr lang="en-IE" sz="1600" dirty="0"/>
                    </a:p>
                  </a:txBody>
                  <a:tcPr marT="45706" marB="45706"/>
                </a:tc>
              </a:tr>
              <a:tr h="370726">
                <a:tc>
                  <a:txBody>
                    <a:bodyPr/>
                    <a:lstStyle/>
                    <a:p>
                      <a:r>
                        <a:rPr lang="en-IE" sz="1600" dirty="0" smtClean="0"/>
                        <a:t>Filtering</a:t>
                      </a:r>
                      <a:r>
                        <a:rPr lang="en-IE" sz="1600" baseline="0" dirty="0" smtClean="0"/>
                        <a:t> </a:t>
                      </a:r>
                      <a:r>
                        <a:rPr lang="en-IE" sz="1600" dirty="0" smtClean="0"/>
                        <a:t>of offences</a:t>
                      </a:r>
                      <a:endParaRPr lang="en-IE" sz="1600" dirty="0"/>
                    </a:p>
                  </a:txBody>
                  <a:tcPr marT="45706" marB="45706"/>
                </a:tc>
                <a:tc>
                  <a:txBody>
                    <a:bodyPr/>
                    <a:lstStyle/>
                    <a:p>
                      <a:r>
                        <a:rPr lang="en-IE" sz="1600" dirty="0" smtClean="0"/>
                        <a:t>Section 14A</a:t>
                      </a:r>
                    </a:p>
                  </a:txBody>
                  <a:tcPr marT="45706" marB="45706"/>
                </a:tc>
              </a:tr>
              <a:tr h="1310573">
                <a:tc>
                  <a:txBody>
                    <a:bodyPr/>
                    <a:lstStyle/>
                    <a:p>
                      <a:r>
                        <a:rPr lang="en-IE" sz="1600" dirty="0" smtClean="0"/>
                        <a:t>Specified</a:t>
                      </a:r>
                      <a:r>
                        <a:rPr lang="en-IE" sz="1600" baseline="0" dirty="0" smtClean="0"/>
                        <a:t> information</a:t>
                      </a:r>
                      <a:endParaRPr lang="en-IE" sz="1600" dirty="0"/>
                    </a:p>
                  </a:txBody>
                  <a:tcPr marT="45706" marB="45706"/>
                </a:tc>
                <a:tc>
                  <a:txBody>
                    <a:bodyPr/>
                    <a:lstStyle/>
                    <a:p>
                      <a:r>
                        <a:rPr lang="en-IE" sz="1600" dirty="0" smtClean="0"/>
                        <a:t>Disclosure </a:t>
                      </a:r>
                    </a:p>
                    <a:p>
                      <a:r>
                        <a:rPr lang="en-IE" sz="1600" dirty="0" smtClean="0"/>
                        <a:t>Decision making process/timeframes</a:t>
                      </a:r>
                    </a:p>
                    <a:p>
                      <a:r>
                        <a:rPr lang="en-IE" sz="1600" dirty="0" smtClean="0"/>
                        <a:t>Submissions</a:t>
                      </a:r>
                    </a:p>
                    <a:p>
                      <a:r>
                        <a:rPr lang="en-IE" sz="1600" dirty="0" smtClean="0"/>
                        <a:t>Appeals</a:t>
                      </a:r>
                      <a:r>
                        <a:rPr lang="en-IE" sz="1600" baseline="0" dirty="0" smtClean="0"/>
                        <a:t> process</a:t>
                      </a:r>
                    </a:p>
                    <a:p>
                      <a:r>
                        <a:rPr lang="en-IE" sz="1600" baseline="0" dirty="0" smtClean="0"/>
                        <a:t>Data Subject the first to know!</a:t>
                      </a:r>
                      <a:endParaRPr lang="en-IE" sz="1600" dirty="0" smtClean="0"/>
                    </a:p>
                  </a:txBody>
                  <a:tcPr marT="45706" marB="45706"/>
                </a:tc>
              </a:tr>
              <a:tr h="370726">
                <a:tc>
                  <a:txBody>
                    <a:bodyPr/>
                    <a:lstStyle/>
                    <a:p>
                      <a:r>
                        <a:rPr lang="en-IE" sz="1600" dirty="0" smtClean="0"/>
                        <a:t>Retrospective Vetting</a:t>
                      </a:r>
                      <a:endParaRPr lang="en-IE" sz="1600" dirty="0"/>
                    </a:p>
                  </a:txBody>
                  <a:tcPr marT="45706" marB="45706"/>
                </a:tc>
                <a:tc>
                  <a:txBody>
                    <a:bodyPr/>
                    <a:lstStyle/>
                    <a:p>
                      <a:r>
                        <a:rPr lang="en-IE" sz="1600" dirty="0" smtClean="0"/>
                        <a:t>All applications by 31</a:t>
                      </a:r>
                      <a:r>
                        <a:rPr lang="en-IE" sz="1600" baseline="30000" dirty="0" smtClean="0"/>
                        <a:t>st</a:t>
                      </a:r>
                      <a:r>
                        <a:rPr lang="en-IE" sz="1600" dirty="0" smtClean="0"/>
                        <a:t> December 2017</a:t>
                      </a:r>
                    </a:p>
                  </a:txBody>
                  <a:tcPr marT="45706" marB="45706"/>
                </a:tc>
              </a:tr>
            </a:tbl>
          </a:graphicData>
        </a:graphic>
      </p:graphicFrame>
      <p:sp>
        <p:nvSpPr>
          <p:cNvPr id="3" name="Title 2"/>
          <p:cNvSpPr>
            <a:spLocks noGrp="1"/>
          </p:cNvSpPr>
          <p:nvPr>
            <p:ph type="title"/>
          </p:nvPr>
        </p:nvSpPr>
        <p:spPr/>
        <p:txBody>
          <a:bodyPr/>
          <a:lstStyle/>
          <a:p>
            <a:pPr algn="ctr">
              <a:defRPr/>
            </a:pPr>
            <a:r>
              <a:rPr lang="en-IE" sz="3600" dirty="0" smtClean="0"/>
              <a:t>Summary of main changes</a:t>
            </a:r>
            <a:endParaRPr lang="en-IE"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283152"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18435" name="Rectangle 3"/>
          <p:cNvSpPr>
            <a:spLocks noGrp="1"/>
          </p:cNvSpPr>
          <p:nvPr>
            <p:ph type="body" idx="1"/>
          </p:nvPr>
        </p:nvSpPr>
        <p:spPr/>
        <p:txBody>
          <a:bodyPr/>
          <a:lstStyle/>
          <a:p>
            <a:pPr marL="865188" lvl="1" indent="-609600">
              <a:lnSpc>
                <a:spcPct val="90000"/>
              </a:lnSpc>
              <a:buFont typeface="Wingdings" pitchFamily="2" charset="2"/>
              <a:buChar char="Ø"/>
            </a:pPr>
            <a:endParaRPr lang="en-GB" altLang="en-US" sz="1800" smtClean="0">
              <a:solidFill>
                <a:srgbClr val="336699"/>
              </a:solidFill>
            </a:endParaRPr>
          </a:p>
          <a:p>
            <a:pPr marL="865188" lvl="1" indent="-609600">
              <a:lnSpc>
                <a:spcPct val="90000"/>
              </a:lnSpc>
              <a:buFont typeface="Verdana" pitchFamily="34" charset="0"/>
              <a:buNone/>
            </a:pPr>
            <a:r>
              <a:rPr lang="en-GB" altLang="en-US" sz="1800" b="1" smtClean="0">
                <a:solidFill>
                  <a:srgbClr val="336699"/>
                </a:solidFill>
              </a:rPr>
              <a:t>Differences between the Acts and the current process:</a:t>
            </a:r>
          </a:p>
          <a:p>
            <a:pPr marL="865188" lvl="1" indent="-609600">
              <a:lnSpc>
                <a:spcPct val="90000"/>
              </a:lnSpc>
              <a:buFont typeface="Verdana" pitchFamily="34" charset="0"/>
              <a:buNone/>
            </a:pPr>
            <a:endParaRPr lang="en-GB" altLang="en-US" sz="1800" smtClean="0">
              <a:solidFill>
                <a:srgbClr val="336699"/>
              </a:solidFill>
            </a:endParaRPr>
          </a:p>
          <a:p>
            <a:pPr marL="865188" lvl="1" indent="-609600">
              <a:lnSpc>
                <a:spcPct val="90000"/>
              </a:lnSpc>
              <a:buFont typeface="Wingdings" pitchFamily="2" charset="2"/>
              <a:buChar char="Ø"/>
            </a:pPr>
            <a:r>
              <a:rPr lang="en-IE" altLang="en-US" sz="1800" b="1" smtClean="0">
                <a:solidFill>
                  <a:srgbClr val="336699"/>
                </a:solidFill>
              </a:rPr>
              <a:t>A relevant organisation shall not permit any person to undertake relevant work or activities on behalf of the organisation unless the organisation receives a vetting disclosure from the National Vetting Bureau in respect </a:t>
            </a:r>
          </a:p>
          <a:p>
            <a:pPr marL="865188" lvl="1" indent="-609600">
              <a:lnSpc>
                <a:spcPct val="90000"/>
              </a:lnSpc>
              <a:buFont typeface="Verdana" pitchFamily="34" charset="0"/>
              <a:buNone/>
            </a:pPr>
            <a:r>
              <a:rPr lang="en-IE" altLang="en-US" sz="1800" b="1" smtClean="0">
                <a:solidFill>
                  <a:srgbClr val="336699"/>
                </a:solidFill>
              </a:rPr>
              <a:t>	of that person. </a:t>
            </a:r>
          </a:p>
          <a:p>
            <a:pPr marL="865188" lvl="1" indent="-609600">
              <a:lnSpc>
                <a:spcPct val="90000"/>
              </a:lnSpc>
              <a:buFont typeface="Verdana" pitchFamily="34" charset="0"/>
              <a:buNone/>
            </a:pPr>
            <a:endParaRPr lang="en-IE" altLang="en-US" sz="1800" b="1" smtClean="0">
              <a:solidFill>
                <a:srgbClr val="336699"/>
              </a:solidFill>
            </a:endParaRPr>
          </a:p>
          <a:p>
            <a:pPr marL="865188" lvl="1" indent="-609600">
              <a:lnSpc>
                <a:spcPct val="90000"/>
              </a:lnSpc>
              <a:buFont typeface="Wingdings" pitchFamily="2" charset="2"/>
              <a:buChar char="Ø"/>
            </a:pPr>
            <a:r>
              <a:rPr lang="en-IE" altLang="en-US" sz="1800" b="1" smtClean="0">
                <a:solidFill>
                  <a:srgbClr val="336699"/>
                </a:solidFill>
              </a:rPr>
              <a:t>Additional information required on Application Form:</a:t>
            </a:r>
          </a:p>
          <a:p>
            <a:pPr marL="1616075" lvl="4" indent="-609600">
              <a:lnSpc>
                <a:spcPct val="90000"/>
              </a:lnSpc>
              <a:buFont typeface="Wingdings" pitchFamily="2" charset="2"/>
              <a:buChar char="Ø"/>
            </a:pPr>
            <a:r>
              <a:rPr lang="en-IE" altLang="en-US" sz="1500" b="1" smtClean="0">
                <a:solidFill>
                  <a:srgbClr val="336699"/>
                </a:solidFill>
              </a:rPr>
              <a:t>Gender</a:t>
            </a:r>
            <a:endParaRPr lang="en-IE" altLang="en-US" sz="1400" b="1" smtClean="0">
              <a:solidFill>
                <a:srgbClr val="336699"/>
              </a:solidFill>
            </a:endParaRPr>
          </a:p>
          <a:p>
            <a:pPr marL="1616075" lvl="4" indent="-609600">
              <a:lnSpc>
                <a:spcPct val="90000"/>
              </a:lnSpc>
              <a:buFont typeface="Wingdings" pitchFamily="2" charset="2"/>
              <a:buChar char="Ø"/>
            </a:pPr>
            <a:r>
              <a:rPr lang="en-IE" altLang="en-US" sz="1500" b="1" smtClean="0">
                <a:solidFill>
                  <a:srgbClr val="336699"/>
                </a:solidFill>
              </a:rPr>
              <a:t>Mothers Maiden Name</a:t>
            </a:r>
          </a:p>
          <a:p>
            <a:pPr marL="1616075" lvl="4" indent="-609600">
              <a:lnSpc>
                <a:spcPct val="90000"/>
              </a:lnSpc>
              <a:buFont typeface="Wingdings" pitchFamily="2" charset="2"/>
              <a:buChar char="Ø"/>
            </a:pPr>
            <a:r>
              <a:rPr lang="en-IE" altLang="en-US" sz="1500" b="1" smtClean="0">
                <a:solidFill>
                  <a:srgbClr val="336699"/>
                </a:solidFill>
              </a:rPr>
              <a:t>Passport Number, if applicable</a:t>
            </a:r>
          </a:p>
          <a:p>
            <a:pPr marL="865188" lvl="1" indent="-609600">
              <a:lnSpc>
                <a:spcPct val="90000"/>
              </a:lnSpc>
              <a:buFont typeface="Verdana" pitchFamily="34" charset="0"/>
              <a:buNone/>
            </a:pPr>
            <a:endParaRPr lang="en-GB" altLang="en-US" sz="1800" b="1" smtClean="0">
              <a:solidFill>
                <a:srgbClr val="336699"/>
              </a:solidFill>
            </a:endParaRPr>
          </a:p>
          <a:p>
            <a:pPr marL="865188" lvl="1" indent="-609600">
              <a:lnSpc>
                <a:spcPct val="90000"/>
              </a:lnSpc>
              <a:buFont typeface="Wingdings" pitchFamily="2" charset="2"/>
              <a:buChar char="Ø"/>
            </a:pPr>
            <a:r>
              <a:rPr lang="en-IE" altLang="en-US" sz="1800" b="1" smtClean="0">
                <a:solidFill>
                  <a:srgbClr val="336699"/>
                </a:solidFill>
              </a:rPr>
              <a:t>The identity of the Applicant to be validated by the Relevant Organisation.</a:t>
            </a:r>
            <a:endParaRPr lang="en-GB" altLang="en-US" sz="1800" b="1" smtClean="0">
              <a:solidFill>
                <a:srgbClr val="336699"/>
              </a:solidFill>
            </a:endParaRPr>
          </a:p>
          <a:p>
            <a:pPr>
              <a:buFont typeface="Wingdings 3" pitchFamily="18" charset="2"/>
              <a:buNone/>
            </a:pPr>
            <a:endParaRPr lang="en-US" altLang="en-US"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355160"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23555" name="Rectangle 3"/>
          <p:cNvSpPr>
            <a:spLocks noGrp="1"/>
          </p:cNvSpPr>
          <p:nvPr>
            <p:ph type="body" idx="1"/>
          </p:nvPr>
        </p:nvSpPr>
        <p:spPr>
          <a:xfrm>
            <a:off x="457200" y="1484313"/>
            <a:ext cx="8229600" cy="4681537"/>
          </a:xfrm>
        </p:spPr>
        <p:txBody>
          <a:bodyPr/>
          <a:lstStyle/>
          <a:p>
            <a:pPr marL="865188" lvl="1" indent="-609600">
              <a:lnSpc>
                <a:spcPct val="90000"/>
              </a:lnSpc>
              <a:buFont typeface="Verdana" pitchFamily="34" charset="0"/>
              <a:buNone/>
              <a:defRPr/>
            </a:pPr>
            <a:endParaRPr lang="en-GB" altLang="en-US" sz="1000" b="1" dirty="0" smtClean="0">
              <a:solidFill>
                <a:srgbClr val="336699"/>
              </a:solidFill>
            </a:endParaRPr>
          </a:p>
          <a:p>
            <a:pPr marL="865188" lvl="1" indent="-609600">
              <a:lnSpc>
                <a:spcPct val="90000"/>
              </a:lnSpc>
              <a:buFont typeface="Verdana" pitchFamily="34" charset="0"/>
              <a:buNone/>
              <a:defRPr/>
            </a:pPr>
            <a:r>
              <a:rPr lang="en-GB" altLang="en-US" sz="1800" b="1" dirty="0" smtClean="0">
                <a:solidFill>
                  <a:srgbClr val="336699"/>
                </a:solidFill>
              </a:rPr>
              <a:t>Vetting Disclosure - Differences with new Act </a:t>
            </a:r>
          </a:p>
          <a:p>
            <a:pPr marL="865188" lvl="1" indent="-609600">
              <a:lnSpc>
                <a:spcPct val="90000"/>
              </a:lnSpc>
              <a:buFont typeface="Verdana" pitchFamily="34" charset="0"/>
              <a:buNone/>
              <a:defRPr/>
            </a:pPr>
            <a:endParaRPr lang="en-GB" altLang="en-US" sz="1000" dirty="0" smtClean="0">
              <a:solidFill>
                <a:srgbClr val="336699"/>
              </a:solidFill>
            </a:endParaRPr>
          </a:p>
          <a:p>
            <a:pPr>
              <a:defRPr/>
            </a:pPr>
            <a:r>
              <a:rPr lang="en-IE" altLang="en-US" sz="1800" dirty="0" smtClean="0">
                <a:solidFill>
                  <a:srgbClr val="336699"/>
                </a:solidFill>
              </a:rPr>
              <a:t>A vetting disclosure shall be issued in respect of each person who is the subject of a vetting application.</a:t>
            </a:r>
          </a:p>
          <a:p>
            <a:pPr>
              <a:buFont typeface="Wingdings 3" pitchFamily="18" charset="2"/>
              <a:buNone/>
              <a:defRPr/>
            </a:pPr>
            <a:endParaRPr lang="en-IE" altLang="en-US" sz="1800" dirty="0" smtClean="0">
              <a:solidFill>
                <a:srgbClr val="336699"/>
              </a:solidFill>
            </a:endParaRPr>
          </a:p>
          <a:p>
            <a:pPr>
              <a:defRPr/>
            </a:pPr>
            <a:r>
              <a:rPr lang="en-IE" altLang="en-US" sz="1800" dirty="0" smtClean="0">
                <a:solidFill>
                  <a:srgbClr val="336699"/>
                </a:solidFill>
              </a:rPr>
              <a:t>The Vetting Disclosure will include:</a:t>
            </a:r>
          </a:p>
          <a:p>
            <a:pPr>
              <a:defRPr/>
            </a:pPr>
            <a:endParaRPr lang="en-IE" altLang="en-US" sz="1800" dirty="0" smtClean="0">
              <a:solidFill>
                <a:srgbClr val="336699"/>
              </a:solidFill>
            </a:endParaRPr>
          </a:p>
          <a:p>
            <a:pPr lvl="1">
              <a:buFont typeface="Wingdings" panose="05000000000000000000" pitchFamily="2" charset="2"/>
              <a:buChar char="ü"/>
              <a:defRPr/>
            </a:pPr>
            <a:r>
              <a:rPr lang="en-IE" altLang="en-US" sz="1400" b="1" dirty="0" smtClean="0">
                <a:solidFill>
                  <a:srgbClr val="336699"/>
                </a:solidFill>
              </a:rPr>
              <a:t>particulars of the criminal record (if any) relating to the person, and a statement of the specified information (if any) relating to the person which the Chief Bureau Officer has determined in accordance with Section 15 of the Act</a:t>
            </a:r>
            <a:r>
              <a:rPr lang="en-IE" altLang="en-US" sz="1400" b="1" i="1" dirty="0" smtClean="0">
                <a:solidFill>
                  <a:srgbClr val="336699"/>
                </a:solidFill>
              </a:rPr>
              <a:t> </a:t>
            </a:r>
            <a:r>
              <a:rPr lang="en-IE" altLang="en-US" sz="1400" b="1" dirty="0" smtClean="0">
                <a:solidFill>
                  <a:srgbClr val="336699"/>
                </a:solidFill>
              </a:rPr>
              <a:t>should be disclosed,                                                   				or</a:t>
            </a:r>
          </a:p>
          <a:p>
            <a:pPr lvl="1">
              <a:buFont typeface="Wingdings" panose="05000000000000000000" pitchFamily="2" charset="2"/>
              <a:buChar char="ü"/>
              <a:defRPr/>
            </a:pPr>
            <a:r>
              <a:rPr lang="en-IE" altLang="en-US" sz="1400" b="1" dirty="0" smtClean="0">
                <a:solidFill>
                  <a:srgbClr val="336699"/>
                </a:solidFill>
              </a:rPr>
              <a:t>state that there is no criminal record or specified information, in  relation to the person.</a:t>
            </a:r>
          </a:p>
          <a:p>
            <a:pPr>
              <a:buFont typeface="Wingdings 3" pitchFamily="18" charset="2"/>
              <a:buNone/>
              <a:defRPr/>
            </a:pPr>
            <a:endParaRPr lang="en-IE" altLang="en-US" sz="1800" dirty="0" smtClean="0">
              <a:solidFill>
                <a:srgbClr val="336699"/>
              </a:solidFill>
            </a:endParaRPr>
          </a:p>
          <a:p>
            <a:pPr>
              <a:buFont typeface="Wingdings 3" pitchFamily="18" charset="2"/>
              <a:buNone/>
              <a:defRPr/>
            </a:pPr>
            <a:endParaRPr lang="en-US" altLang="en-US" sz="1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283152"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22531" name="Rectangle 3"/>
          <p:cNvSpPr>
            <a:spLocks noGrp="1"/>
          </p:cNvSpPr>
          <p:nvPr>
            <p:ph type="body" idx="1"/>
          </p:nvPr>
        </p:nvSpPr>
        <p:spPr>
          <a:xfrm>
            <a:off x="457200" y="1341438"/>
            <a:ext cx="8229600" cy="4665662"/>
          </a:xfrm>
        </p:spPr>
        <p:txBody>
          <a:bodyPr/>
          <a:lstStyle/>
          <a:p>
            <a:pPr marL="609600" indent="-609600">
              <a:lnSpc>
                <a:spcPct val="80000"/>
              </a:lnSpc>
              <a:buFont typeface="Wingdings 3" pitchFamily="18" charset="2"/>
              <a:buNone/>
            </a:pPr>
            <a:endParaRPr lang="en-IE" altLang="en-US" sz="1800" b="1" smtClean="0">
              <a:solidFill>
                <a:srgbClr val="336699"/>
              </a:solidFill>
            </a:endParaRPr>
          </a:p>
          <a:p>
            <a:pPr marL="609600" indent="-609600">
              <a:lnSpc>
                <a:spcPct val="80000"/>
              </a:lnSpc>
              <a:buFont typeface="Wingdings 3" pitchFamily="18" charset="2"/>
              <a:buNone/>
            </a:pPr>
            <a:r>
              <a:rPr lang="en-IE" altLang="en-US" sz="1800" b="1" smtClean="0">
                <a:solidFill>
                  <a:srgbClr val="336699"/>
                </a:solidFill>
              </a:rPr>
              <a:t>CRIMINAL RECORD</a:t>
            </a:r>
          </a:p>
          <a:p>
            <a:pPr marL="609600" indent="-609600">
              <a:lnSpc>
                <a:spcPct val="80000"/>
              </a:lnSpc>
            </a:pPr>
            <a:endParaRPr lang="en-IE" altLang="en-US" sz="1800" smtClean="0">
              <a:solidFill>
                <a:srgbClr val="336699"/>
              </a:solidFill>
            </a:endParaRPr>
          </a:p>
          <a:p>
            <a:pPr marL="609600" indent="-609600">
              <a:lnSpc>
                <a:spcPct val="80000"/>
              </a:lnSpc>
              <a:buFont typeface="Wingdings" pitchFamily="2" charset="2"/>
              <a:buNone/>
            </a:pPr>
            <a:r>
              <a:rPr lang="en-GB" altLang="en-US" sz="1800" smtClean="0">
                <a:solidFill>
                  <a:srgbClr val="336699"/>
                </a:solidFill>
              </a:rPr>
              <a:t>	“criminal record”, in relation to a person, means—</a:t>
            </a:r>
          </a:p>
          <a:p>
            <a:pPr marL="609600" indent="-609600">
              <a:lnSpc>
                <a:spcPct val="80000"/>
              </a:lnSpc>
              <a:buFont typeface="Wingdings" pitchFamily="2" charset="2"/>
              <a:buNone/>
            </a:pPr>
            <a:endParaRPr lang="en-GB" altLang="en-US" sz="1800" smtClean="0">
              <a:solidFill>
                <a:srgbClr val="336699"/>
              </a:solidFill>
            </a:endParaRPr>
          </a:p>
          <a:p>
            <a:pPr marL="609600" indent="-609600">
              <a:lnSpc>
                <a:spcPct val="80000"/>
              </a:lnSpc>
              <a:buFont typeface="Wingdings" pitchFamily="2" charset="2"/>
              <a:buNone/>
            </a:pPr>
            <a:r>
              <a:rPr lang="en-GB" altLang="en-US" sz="1800" smtClean="0">
                <a:solidFill>
                  <a:srgbClr val="336699"/>
                </a:solidFill>
              </a:rPr>
              <a:t>(a)	a record of the person’s convictions, whether within or outside the State, for any criminal offences, together with any ancillary or consequential orders made pursuant to the convictions concerned, </a:t>
            </a:r>
          </a:p>
          <a:p>
            <a:pPr marL="609600" indent="-609600">
              <a:lnSpc>
                <a:spcPct val="80000"/>
              </a:lnSpc>
              <a:buFont typeface="Wingdings" pitchFamily="2" charset="2"/>
              <a:buNone/>
            </a:pPr>
            <a:r>
              <a:rPr lang="en-GB" altLang="en-US" sz="1800" smtClean="0">
                <a:solidFill>
                  <a:srgbClr val="336699"/>
                </a:solidFill>
              </a:rPr>
              <a:t>					or</a:t>
            </a:r>
          </a:p>
          <a:p>
            <a:pPr marL="609600" indent="-609600">
              <a:lnSpc>
                <a:spcPct val="80000"/>
              </a:lnSpc>
              <a:buFont typeface="Wingdings" pitchFamily="2" charset="2"/>
              <a:buNone/>
            </a:pPr>
            <a:r>
              <a:rPr lang="en-GB" altLang="en-US" sz="1800" smtClean="0">
                <a:solidFill>
                  <a:srgbClr val="336699"/>
                </a:solidFill>
              </a:rPr>
              <a:t>(</a:t>
            </a:r>
            <a:r>
              <a:rPr lang="en-GB" altLang="en-US" sz="1800" i="1" smtClean="0">
                <a:solidFill>
                  <a:srgbClr val="336699"/>
                </a:solidFill>
              </a:rPr>
              <a:t>b</a:t>
            </a:r>
            <a:r>
              <a:rPr lang="en-GB" altLang="en-US" sz="1800" smtClean="0">
                <a:solidFill>
                  <a:srgbClr val="336699"/>
                </a:solidFill>
              </a:rPr>
              <a:t>) 	a record of any prosecutions pending against the person, whether within or outside the State, for any criminal offence,</a:t>
            </a:r>
          </a:p>
          <a:p>
            <a:pPr marL="609600" indent="-609600">
              <a:lnSpc>
                <a:spcPct val="80000"/>
              </a:lnSpc>
              <a:buFont typeface="Wingdings" pitchFamily="2" charset="2"/>
              <a:buNone/>
            </a:pPr>
            <a:endParaRPr lang="en-GB" altLang="en-US" sz="1800" smtClean="0">
              <a:solidFill>
                <a:srgbClr val="336699"/>
              </a:solidFill>
            </a:endParaRPr>
          </a:p>
          <a:p>
            <a:pPr marL="609600" indent="-609600">
              <a:lnSpc>
                <a:spcPct val="80000"/>
              </a:lnSpc>
              <a:buFont typeface="Wingdings" pitchFamily="2" charset="2"/>
              <a:buNone/>
            </a:pPr>
            <a:r>
              <a:rPr lang="en-GB" altLang="en-US" sz="1800" smtClean="0">
                <a:solidFill>
                  <a:srgbClr val="336699"/>
                </a:solidFill>
              </a:rPr>
              <a:t>					or both;</a:t>
            </a:r>
          </a:p>
          <a:p>
            <a:pPr marL="609600" indent="-609600">
              <a:lnSpc>
                <a:spcPct val="80000"/>
              </a:lnSpc>
              <a:buFont typeface="Wingdings" pitchFamily="2" charset="2"/>
              <a:buNone/>
            </a:pPr>
            <a:endParaRPr lang="en-GB" altLang="en-US" sz="1800" smtClean="0">
              <a:solidFill>
                <a:srgbClr val="336699"/>
              </a:solidFill>
            </a:endParaRPr>
          </a:p>
          <a:p>
            <a:pPr marL="609600" indent="-609600">
              <a:lnSpc>
                <a:spcPct val="80000"/>
              </a:lnSpc>
              <a:buFont typeface="Wingdings 3" pitchFamily="18" charset="2"/>
              <a:buNone/>
            </a:pPr>
            <a:r>
              <a:rPr lang="en-IE" altLang="en-US" sz="1600" b="1" smtClean="0">
                <a:solidFill>
                  <a:srgbClr val="336699"/>
                </a:solidFill>
              </a:rPr>
              <a:t>Where a person who is the subject of an application for vetting disclosure has a </a:t>
            </a:r>
          </a:p>
          <a:p>
            <a:pPr marL="609600" indent="-609600">
              <a:lnSpc>
                <a:spcPct val="80000"/>
              </a:lnSpc>
              <a:buFont typeface="Wingdings 3" pitchFamily="18" charset="2"/>
              <a:buNone/>
            </a:pPr>
            <a:r>
              <a:rPr lang="en-IE" altLang="en-US" sz="1600" b="1" smtClean="0">
                <a:solidFill>
                  <a:srgbClr val="336699"/>
                </a:solidFill>
              </a:rPr>
              <a:t>conviction to which Section 14A of the National Vetting Bureau (Children and </a:t>
            </a:r>
          </a:p>
          <a:p>
            <a:pPr marL="609600" indent="-609600">
              <a:lnSpc>
                <a:spcPct val="80000"/>
              </a:lnSpc>
              <a:buFont typeface="Wingdings 3" pitchFamily="18" charset="2"/>
              <a:buNone/>
            </a:pPr>
            <a:r>
              <a:rPr lang="en-IE" altLang="en-US" sz="1600" b="1" smtClean="0">
                <a:solidFill>
                  <a:srgbClr val="336699"/>
                </a:solidFill>
              </a:rPr>
              <a:t>Vulnerable Persons) Acts 2012 to 2016 applies, the conviction shall be excluded </a:t>
            </a:r>
          </a:p>
          <a:p>
            <a:pPr marL="609600" indent="-609600">
              <a:lnSpc>
                <a:spcPct val="80000"/>
              </a:lnSpc>
              <a:buFont typeface="Wingdings 3" pitchFamily="18" charset="2"/>
              <a:buNone/>
            </a:pPr>
            <a:r>
              <a:rPr lang="en-IE" altLang="en-US" sz="1600" b="1" smtClean="0">
                <a:solidFill>
                  <a:srgbClr val="336699"/>
                </a:solidFill>
              </a:rPr>
              <a:t>from the vetting disclosure made by the Bureau in respect of the person.</a:t>
            </a:r>
          </a:p>
          <a:p>
            <a:pPr marL="609600" indent="-609600">
              <a:lnSpc>
                <a:spcPct val="80000"/>
              </a:lnSpc>
              <a:buFont typeface="Wingdings" pitchFamily="2" charset="2"/>
              <a:buNone/>
            </a:pPr>
            <a:endParaRPr lang="en-US" altLang="en-US" sz="1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211144"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24579" name="Rectangle 3"/>
          <p:cNvSpPr>
            <a:spLocks noGrp="1"/>
          </p:cNvSpPr>
          <p:nvPr>
            <p:ph type="body" idx="1"/>
          </p:nvPr>
        </p:nvSpPr>
        <p:spPr/>
        <p:txBody>
          <a:bodyPr/>
          <a:lstStyle/>
          <a:p>
            <a:pPr marL="865188" lvl="1" indent="-609600">
              <a:lnSpc>
                <a:spcPct val="90000"/>
              </a:lnSpc>
              <a:buFont typeface="Wingdings" pitchFamily="2" charset="2"/>
              <a:buChar char="Ø"/>
            </a:pPr>
            <a:endParaRPr lang="en-GB" altLang="en-US" sz="1800" smtClean="0">
              <a:solidFill>
                <a:srgbClr val="336699"/>
              </a:solidFill>
            </a:endParaRPr>
          </a:p>
          <a:p>
            <a:pPr marL="865188" lvl="1" indent="-609600">
              <a:lnSpc>
                <a:spcPct val="90000"/>
              </a:lnSpc>
              <a:buFont typeface="Verdana" pitchFamily="34" charset="0"/>
              <a:buNone/>
            </a:pPr>
            <a:r>
              <a:rPr lang="en-GB" altLang="en-US" sz="2000" b="1" smtClean="0">
                <a:solidFill>
                  <a:srgbClr val="336699"/>
                </a:solidFill>
              </a:rPr>
              <a:t>Section 14A of the National Vetting Bureau (Children and </a:t>
            </a:r>
          </a:p>
          <a:p>
            <a:pPr marL="865188" lvl="1" indent="-609600">
              <a:lnSpc>
                <a:spcPct val="90000"/>
              </a:lnSpc>
              <a:buFont typeface="Verdana" pitchFamily="34" charset="0"/>
              <a:buNone/>
            </a:pPr>
            <a:r>
              <a:rPr lang="en-GB" altLang="en-US" sz="2000" b="1" smtClean="0">
                <a:solidFill>
                  <a:srgbClr val="336699"/>
                </a:solidFill>
              </a:rPr>
              <a:t>Vulnerable Persons) Act</a:t>
            </a:r>
          </a:p>
          <a:p>
            <a:pPr marL="865188" lvl="1" indent="-609600">
              <a:lnSpc>
                <a:spcPct val="90000"/>
              </a:lnSpc>
              <a:buFont typeface="Verdana" pitchFamily="34" charset="0"/>
              <a:buNone/>
            </a:pPr>
            <a:endParaRPr lang="en-GB" altLang="en-US" sz="1800" smtClean="0">
              <a:solidFill>
                <a:srgbClr val="336699"/>
              </a:solidFill>
            </a:endParaRPr>
          </a:p>
          <a:p>
            <a:pPr marL="865188" lvl="1" indent="-609600">
              <a:lnSpc>
                <a:spcPct val="90000"/>
              </a:lnSpc>
              <a:buFont typeface="Verdana" pitchFamily="34" charset="0"/>
              <a:buNone/>
            </a:pPr>
            <a:endParaRPr lang="en-GB" altLang="en-US" sz="1800" smtClean="0">
              <a:solidFill>
                <a:srgbClr val="336699"/>
              </a:solidFill>
            </a:endParaRPr>
          </a:p>
          <a:p>
            <a:pPr marL="865188" lvl="1" indent="-609600">
              <a:lnSpc>
                <a:spcPct val="90000"/>
              </a:lnSpc>
              <a:buFont typeface="Verdana" pitchFamily="34" charset="0"/>
              <a:buNone/>
            </a:pPr>
            <a:endParaRPr lang="en-GB" altLang="en-US" sz="1800" smtClean="0">
              <a:solidFill>
                <a:srgbClr val="336699"/>
              </a:solidFill>
            </a:endParaRPr>
          </a:p>
          <a:p>
            <a:r>
              <a:rPr lang="en-IE" altLang="en-US" sz="1800" smtClean="0">
                <a:solidFill>
                  <a:srgbClr val="336699"/>
                </a:solidFill>
              </a:rPr>
              <a:t>This section replaces the Administrative Filter that was introduced by the Minister for Justice and Equality on 31</a:t>
            </a:r>
            <a:r>
              <a:rPr lang="en-IE" altLang="en-US" sz="1800" baseline="30000" smtClean="0">
                <a:solidFill>
                  <a:srgbClr val="336699"/>
                </a:solidFill>
              </a:rPr>
              <a:t>st</a:t>
            </a:r>
            <a:r>
              <a:rPr lang="en-IE" altLang="en-US" sz="1800" smtClean="0">
                <a:solidFill>
                  <a:srgbClr val="336699"/>
                </a:solidFill>
              </a:rPr>
              <a:t> March 2014.</a:t>
            </a:r>
          </a:p>
          <a:p>
            <a:endParaRPr lang="en-IE" altLang="en-US" sz="1800" smtClean="0">
              <a:solidFill>
                <a:srgbClr val="336699"/>
              </a:solidFill>
            </a:endParaRPr>
          </a:p>
          <a:p>
            <a:endParaRPr lang="en-IE" altLang="en-US" sz="1800" smtClean="0">
              <a:solidFill>
                <a:srgbClr val="336699"/>
              </a:solidFill>
            </a:endParaRPr>
          </a:p>
          <a:p>
            <a:r>
              <a:rPr lang="en-IE" altLang="en-US" sz="1800" smtClean="0">
                <a:solidFill>
                  <a:srgbClr val="336699"/>
                </a:solidFill>
              </a:rPr>
              <a:t>This section applies to District Court convictions only</a:t>
            </a:r>
          </a:p>
          <a:p>
            <a:endParaRPr lang="en-IE" altLang="en-US" sz="1800" smtClean="0">
              <a:solidFill>
                <a:srgbClr val="336699"/>
              </a:solidFill>
            </a:endParaRPr>
          </a:p>
          <a:p>
            <a:endParaRPr lang="en-US" altLang="en-US" sz="10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xfrm>
            <a:off x="457200" y="274638"/>
            <a:ext cx="7211144" cy="1143000"/>
          </a:xfrm>
        </p:spPr>
        <p:txBody>
          <a:bodyPr wrap="square" lIns="91440" tIns="45720" rIns="91440" bIns="45720" numCol="1" anchorCtr="0" compatLnSpc="1">
            <a:prstTxWarp prst="textNoShape">
              <a:avLst/>
            </a:prstTxWarp>
            <a:normAutofit fontScale="90000"/>
          </a:bodyPr>
          <a:lstStyle/>
          <a:p>
            <a:pPr>
              <a:defRPr/>
            </a:pPr>
            <a:r>
              <a:rPr lang="en-IE" sz="3200" dirty="0" smtClean="0"/>
              <a:t>National Vetting Bureau (Children and Vulnerable Persons) Acts 2012 to 2016</a:t>
            </a:r>
            <a:endParaRPr lang="en-GB" sz="3200" dirty="0"/>
          </a:p>
        </p:txBody>
      </p:sp>
      <p:sp>
        <p:nvSpPr>
          <p:cNvPr id="18435" name="Rectangle 3"/>
          <p:cNvSpPr>
            <a:spLocks noGrp="1"/>
          </p:cNvSpPr>
          <p:nvPr>
            <p:ph type="body" idx="1"/>
          </p:nvPr>
        </p:nvSpPr>
        <p:spPr>
          <a:xfrm>
            <a:off x="457200" y="1481138"/>
            <a:ext cx="8229600" cy="4684712"/>
          </a:xfrm>
        </p:spPr>
        <p:txBody>
          <a:bodyPr/>
          <a:lstStyle/>
          <a:p>
            <a:pPr marL="865188" lvl="1" indent="-609600">
              <a:lnSpc>
                <a:spcPct val="90000"/>
              </a:lnSpc>
              <a:buFont typeface="Verdana" pitchFamily="34" charset="0"/>
              <a:buNone/>
              <a:defRPr/>
            </a:pPr>
            <a:r>
              <a:rPr lang="en-GB" sz="2000" b="1" dirty="0" smtClean="0">
                <a:solidFill>
                  <a:srgbClr val="336699"/>
                </a:solidFill>
              </a:rPr>
              <a:t>Section 14A of the National Vetting Bureau (Children and </a:t>
            </a:r>
          </a:p>
          <a:p>
            <a:pPr marL="865188" lvl="1" indent="-609600">
              <a:lnSpc>
                <a:spcPct val="90000"/>
              </a:lnSpc>
              <a:buFont typeface="Verdana" pitchFamily="34" charset="0"/>
              <a:buNone/>
              <a:defRPr/>
            </a:pPr>
            <a:r>
              <a:rPr lang="en-GB" sz="2000" b="1" dirty="0" smtClean="0">
                <a:solidFill>
                  <a:srgbClr val="336699"/>
                </a:solidFill>
              </a:rPr>
              <a:t>Vulnerable Persons) Act</a:t>
            </a:r>
          </a:p>
          <a:p>
            <a:pPr marL="865188" lvl="1" indent="-609600">
              <a:lnSpc>
                <a:spcPct val="90000"/>
              </a:lnSpc>
              <a:buFont typeface="Verdana" pitchFamily="34" charset="0"/>
              <a:buNone/>
              <a:defRPr/>
            </a:pPr>
            <a:endParaRPr lang="en-GB" sz="1800" dirty="0" smtClean="0">
              <a:solidFill>
                <a:srgbClr val="336699"/>
              </a:solidFill>
            </a:endParaRPr>
          </a:p>
          <a:p>
            <a:pPr>
              <a:defRPr/>
            </a:pPr>
            <a:r>
              <a:rPr lang="en-IE" sz="1600" dirty="0" smtClean="0">
                <a:solidFill>
                  <a:srgbClr val="336699"/>
                </a:solidFill>
              </a:rPr>
              <a:t>The following District Court Convictions will </a:t>
            </a:r>
            <a:r>
              <a:rPr lang="en-IE" sz="1600" b="1" dirty="0" smtClean="0">
                <a:solidFill>
                  <a:srgbClr val="336699"/>
                </a:solidFill>
              </a:rPr>
              <a:t>NOT</a:t>
            </a:r>
            <a:r>
              <a:rPr lang="en-IE" sz="1600" dirty="0" smtClean="0">
                <a:solidFill>
                  <a:srgbClr val="336699"/>
                </a:solidFill>
              </a:rPr>
              <a:t> be disclosed -</a:t>
            </a:r>
          </a:p>
          <a:p>
            <a:pPr marL="342900" indent="-342900">
              <a:buFont typeface="Wingdings 3" pitchFamily="18" charset="2"/>
              <a:buNone/>
              <a:defRPr/>
            </a:pPr>
            <a:endParaRPr lang="en-GB" sz="1600" b="1" dirty="0" smtClean="0">
              <a:solidFill>
                <a:srgbClr val="336699"/>
              </a:solidFill>
            </a:endParaRPr>
          </a:p>
          <a:p>
            <a:pPr marL="342900" indent="-342900">
              <a:defRPr/>
            </a:pPr>
            <a:r>
              <a:rPr lang="en-GB" sz="1600" dirty="0" smtClean="0">
                <a:solidFill>
                  <a:srgbClr val="336699"/>
                </a:solidFill>
              </a:rPr>
              <a:t>Convictions over 7 years for motoring offences </a:t>
            </a:r>
            <a:r>
              <a:rPr lang="en-GB" sz="1600" b="1" dirty="0" smtClean="0">
                <a:solidFill>
                  <a:srgbClr val="336699"/>
                </a:solidFill>
              </a:rPr>
              <a:t>other than Section 53(2) of the Road Traffic Act 1961.</a:t>
            </a:r>
          </a:p>
          <a:p>
            <a:pPr marL="342900" indent="-342900">
              <a:defRPr/>
            </a:pPr>
            <a:endParaRPr lang="en-GB" sz="1600" b="1" dirty="0" smtClean="0">
              <a:solidFill>
                <a:srgbClr val="336699"/>
              </a:solidFill>
            </a:endParaRPr>
          </a:p>
          <a:p>
            <a:pPr marL="342900" indent="-342900">
              <a:defRPr/>
            </a:pPr>
            <a:r>
              <a:rPr lang="en-GB" sz="1600" dirty="0" smtClean="0">
                <a:solidFill>
                  <a:srgbClr val="336699"/>
                </a:solidFill>
              </a:rPr>
              <a:t>Convictions over 7 years for the following offences under the Public Order Act 1994:</a:t>
            </a:r>
          </a:p>
          <a:p>
            <a:pPr marL="836613" lvl="2" indent="-342900">
              <a:defRPr/>
            </a:pPr>
            <a:r>
              <a:rPr lang="en-GB" sz="1600" dirty="0" smtClean="0">
                <a:solidFill>
                  <a:srgbClr val="336699"/>
                </a:solidFill>
              </a:rPr>
              <a:t>Section 4 (Intoxication), </a:t>
            </a:r>
          </a:p>
          <a:p>
            <a:pPr marL="836613" lvl="2" indent="-342900">
              <a:defRPr/>
            </a:pPr>
            <a:r>
              <a:rPr lang="en-GB" sz="1600" dirty="0" smtClean="0">
                <a:solidFill>
                  <a:srgbClr val="336699"/>
                </a:solidFill>
              </a:rPr>
              <a:t>Section 5 (Disorderly conduct), </a:t>
            </a:r>
          </a:p>
          <a:p>
            <a:pPr marL="836613" lvl="2" indent="-342900">
              <a:defRPr/>
            </a:pPr>
            <a:r>
              <a:rPr lang="en-GB" sz="1600" dirty="0" smtClean="0">
                <a:solidFill>
                  <a:srgbClr val="336699"/>
                </a:solidFill>
              </a:rPr>
              <a:t>Section 6 (Threatening, abusive or insulting behaviour), </a:t>
            </a:r>
          </a:p>
          <a:p>
            <a:pPr marL="836613" lvl="2" indent="-342900">
              <a:defRPr/>
            </a:pPr>
            <a:r>
              <a:rPr lang="en-GB" sz="1600" dirty="0" smtClean="0">
                <a:solidFill>
                  <a:srgbClr val="336699"/>
                </a:solidFill>
              </a:rPr>
              <a:t>Section 7 (Distribution or display of material which is offensive), </a:t>
            </a:r>
          </a:p>
          <a:p>
            <a:pPr marL="836613" lvl="2" indent="-342900">
              <a:defRPr/>
            </a:pPr>
            <a:r>
              <a:rPr lang="en-GB" sz="1600" dirty="0" smtClean="0">
                <a:solidFill>
                  <a:srgbClr val="336699"/>
                </a:solidFill>
              </a:rPr>
              <a:t>Section 8 (Failure to comply with direction of Garda), </a:t>
            </a:r>
          </a:p>
          <a:p>
            <a:pPr marL="836613" lvl="2" indent="-342900">
              <a:defRPr/>
            </a:pPr>
            <a:r>
              <a:rPr lang="en-GB" sz="1600" dirty="0" smtClean="0">
                <a:solidFill>
                  <a:srgbClr val="336699"/>
                </a:solidFill>
              </a:rPr>
              <a:t>Section 9 (Wilful obstruction). </a:t>
            </a:r>
          </a:p>
          <a:p>
            <a:pPr marL="342900" indent="-342900">
              <a:defRPr/>
            </a:pPr>
            <a:r>
              <a:rPr lang="en-GB" sz="1800" b="1" dirty="0" smtClean="0">
                <a:solidFill>
                  <a:srgbClr val="336699"/>
                </a:solidFill>
              </a:rPr>
              <a:t>	</a:t>
            </a:r>
            <a:endParaRPr lang="en-GB" sz="1800" dirty="0" smtClean="0">
              <a:solidFill>
                <a:srgbClr val="336699"/>
              </a:solidFill>
            </a:endParaRPr>
          </a:p>
          <a:p>
            <a:pPr marL="865188" lvl="1" indent="-609600">
              <a:lnSpc>
                <a:spcPct val="90000"/>
              </a:lnSpc>
              <a:buFont typeface="Verdana" pitchFamily="34" charset="0"/>
              <a:buNone/>
              <a:defRPr/>
            </a:pPr>
            <a:endParaRPr lang="en-GB" sz="1800" dirty="0" smtClean="0">
              <a:solidFill>
                <a:srgbClr val="336699"/>
              </a:solidFill>
            </a:endParaRPr>
          </a:p>
          <a:p>
            <a:pPr>
              <a:defRPr/>
            </a:pPr>
            <a:endParaRPr lang="en-IE" sz="1800" dirty="0" smtClean="0">
              <a:solidFill>
                <a:srgbClr val="336699"/>
              </a:solidFill>
            </a:endParaRPr>
          </a:p>
          <a:p>
            <a:pPr marL="342900" indent="-342900">
              <a:buFont typeface="Wingdings 3" pitchFamily="18" charset="2"/>
              <a:buNone/>
              <a:defRPr/>
            </a:pPr>
            <a:endParaRPr lang="en-GB" sz="1100" b="1" dirty="0" smtClean="0">
              <a:solidFill>
                <a:srgbClr val="336699"/>
              </a:solidFill>
            </a:endParaRPr>
          </a:p>
          <a:p>
            <a:pPr marL="342900" indent="-342900">
              <a:defRPr/>
            </a:pPr>
            <a:r>
              <a:rPr lang="en-GB" sz="1100" b="1" dirty="0" smtClean="0">
                <a:solidFill>
                  <a:srgbClr val="336699"/>
                </a:solidFill>
              </a:rPr>
              <a:t>	</a:t>
            </a:r>
            <a:endParaRPr lang="en-US" sz="10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9680</TotalTime>
  <Words>1561</Words>
  <Application>Microsoft Office PowerPoint</Application>
  <PresentationFormat>On-screen Show (4:3)</PresentationFormat>
  <Paragraphs>218</Paragraphs>
  <Slides>16</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Lucida Sans Unicode</vt:lpstr>
      <vt:lpstr>Wingdings 3</vt:lpstr>
      <vt:lpstr>Verdana</vt:lpstr>
      <vt:lpstr>Wingdings 2</vt:lpstr>
      <vt:lpstr>Calibri</vt:lpstr>
      <vt:lpstr>Wingdings</vt:lpstr>
      <vt:lpstr>Concourse</vt:lpstr>
      <vt:lpstr>Slide 1</vt:lpstr>
      <vt:lpstr>Slide 2</vt:lpstr>
      <vt:lpstr>Amendments</vt:lpstr>
      <vt:lpstr>Summary of main changes</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lpstr>National Vetting Bureau (Children and Vulnerable Persons) Acts 2012 to 2016</vt:lpstr>
    </vt:vector>
  </TitlesOfParts>
  <Company>AN GARDA SIOCHANA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eVetting Program Update</dc:title>
  <dc:creator>t080721</dc:creator>
  <cp:lastModifiedBy>Majella Boyd</cp:lastModifiedBy>
  <cp:revision>170</cp:revision>
  <cp:lastPrinted>2016-04-22T08:01:10Z</cp:lastPrinted>
  <dcterms:created xsi:type="dcterms:W3CDTF">2013-12-05T12:41:11Z</dcterms:created>
  <dcterms:modified xsi:type="dcterms:W3CDTF">2016-05-07T10:55:50Z</dcterms:modified>
</cp:coreProperties>
</file>