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321" r:id="rId3"/>
    <p:sldId id="322" r:id="rId4"/>
    <p:sldId id="332" r:id="rId5"/>
    <p:sldId id="335" r:id="rId6"/>
    <p:sldId id="336" r:id="rId7"/>
    <p:sldId id="345" r:id="rId8"/>
    <p:sldId id="348" r:id="rId9"/>
    <p:sldId id="329" r:id="rId10"/>
    <p:sldId id="330" r:id="rId11"/>
    <p:sldId id="331" r:id="rId12"/>
    <p:sldId id="349" r:id="rId13"/>
    <p:sldId id="342" r:id="rId14"/>
    <p:sldId id="334" r:id="rId15"/>
    <p:sldId id="344" r:id="rId16"/>
    <p:sldId id="343" r:id="rId17"/>
    <p:sldId id="347" r:id="rId18"/>
    <p:sldId id="333" r:id="rId19"/>
    <p:sldId id="339" r:id="rId20"/>
    <p:sldId id="346" r:id="rId21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336699"/>
    <a:srgbClr val="3366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5806" autoAdjust="0"/>
  </p:normalViewPr>
  <p:slideViewPr>
    <p:cSldViewPr>
      <p:cViewPr varScale="1">
        <p:scale>
          <a:sx n="47" d="100"/>
          <a:sy n="47" d="100"/>
        </p:scale>
        <p:origin x="-204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A44C676-07ED-4D0D-B6C0-F21742710F78}" type="datetimeFigureOut">
              <a:rPr lang="en-IE"/>
              <a:pPr>
                <a:defRPr/>
              </a:pPr>
              <a:t>07/05/2016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77CF954-AE09-43F3-8BAA-990650F2D869}" type="slidenum">
              <a:rPr lang="en-IE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452298A-E854-4D9E-89D2-A2E748CACFAC}" type="datetimeFigureOut">
              <a:rPr lang="en-IE"/>
              <a:pPr>
                <a:defRPr/>
              </a:pPr>
              <a:t>07/05/2016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E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5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E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4F75654-08E3-4C2F-9ECF-A9E919842448}" type="slidenum">
              <a:rPr lang="en-IE" altLang="en-US"/>
              <a:pPr/>
              <a:t>‹#›</a:t>
            </a:fld>
            <a:endParaRPr lang="en-I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4E51D9D-FAE3-4987-9D4B-B0DC74DDE22B}" type="slidenum">
              <a:rPr lang="en-IE" altLang="en-US"/>
              <a:pPr/>
              <a:t>2</a:t>
            </a:fld>
            <a:endParaRPr lang="en-IE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DFA8121-6689-49AB-BA75-7EB7A887B6A2}" type="slidenum">
              <a:rPr lang="en-IE" altLang="en-US"/>
              <a:pPr/>
              <a:t>3</a:t>
            </a:fld>
            <a:endParaRPr lang="en-IE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514D839-0157-42A5-B983-619E06BDECED}" type="slidenum">
              <a:rPr lang="en-IE" altLang="en-US"/>
              <a:pPr/>
              <a:t>4</a:t>
            </a:fld>
            <a:endParaRPr lang="en-IE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D89A93E-3C29-42DF-9D5B-EF46597570FD}" type="slidenum">
              <a:rPr lang="en-IE" altLang="en-US"/>
              <a:pPr/>
              <a:t>8</a:t>
            </a:fld>
            <a:endParaRPr lang="en-IE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8B77B33-F8ED-4AE1-80C7-73D9FF5C414F}" type="slidenum">
              <a:rPr lang="en-IE" altLang="en-US"/>
              <a:pPr/>
              <a:t>12</a:t>
            </a:fld>
            <a:endParaRPr lang="en-IE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B57361-9FC9-4800-BAD8-CB1143EDBFDF}" type="slidenum">
              <a:rPr lang="en-IE" altLang="en-US"/>
              <a:pPr/>
              <a:t>14</a:t>
            </a:fld>
            <a:endParaRPr lang="en-IE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D7E3E3D-C3C0-42FF-82A1-8E1205557A30}" type="slidenum">
              <a:rPr lang="en-IE" altLang="en-US"/>
              <a:pPr/>
              <a:t>15</a:t>
            </a:fld>
            <a:endParaRPr lang="en-IE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E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BDB2436-C407-48C8-BA7F-E5428BB8CEDD}" type="slidenum">
              <a:rPr lang="en-IE" altLang="en-US"/>
              <a:pPr/>
              <a:t>18</a:t>
            </a:fld>
            <a:endParaRPr lang="en-IE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6 w 5760"/>
                <a:gd name="T3" fmla="*/ 0 h 528"/>
                <a:gd name="T4" fmla="*/ 2147483646 w 5760"/>
                <a:gd name="T5" fmla="*/ 2147483646 h 528"/>
                <a:gd name="T6" fmla="*/ 2147483646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76CF98B-061E-4510-BD3A-4C16D5BD2EB7}" type="datetimeFigureOut">
              <a:rPr lang="en-US"/>
              <a:pPr>
                <a:defRPr/>
              </a:pPr>
              <a:t>5/7/2016</a:t>
            </a:fld>
            <a:endParaRPr lang="en-US" dirty="0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283B087-24C8-4BEC-B5C6-9E78C86BD49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8C35F-B0E3-4B5C-A192-A1F1ECCCF09F}" type="datetimeFigureOut">
              <a:rPr lang="en-US"/>
              <a:pPr>
                <a:defRPr/>
              </a:pPr>
              <a:t>5/7/2016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1B9866-2D4B-4205-A2DB-FF0A4ABE437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4108D-43AB-4186-8BF4-033CD01F4999}" type="datetimeFigureOut">
              <a:rPr lang="en-US"/>
              <a:pPr>
                <a:defRPr/>
              </a:pPr>
              <a:t>5/7/2016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B1899B-6B28-496A-86D4-3479EE6033B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EE795-21B7-4807-8A74-5F8D0BD98528}" type="datetimeFigureOut">
              <a:rPr lang="en-US"/>
              <a:pPr>
                <a:defRPr/>
              </a:pPr>
              <a:t>5/7/2016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6A1FD-C728-4BF8-962A-18ABE9CB64B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87640C5-5069-482C-9D6B-6E40264078CA}" type="datetimeFigureOut">
              <a:rPr lang="en-US"/>
              <a:pPr>
                <a:defRPr/>
              </a:pPr>
              <a:t>5/7/2016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382C00-6716-483D-B506-34170B99389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AC12A9F-60E2-4DC9-BAE3-35143FA8CC1F}" type="datetimeFigureOut">
              <a:rPr lang="en-US"/>
              <a:pPr>
                <a:defRPr/>
              </a:pPr>
              <a:t>5/7/2016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74C45A-7AFC-4E67-89C5-905277C779E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CEA11C3-379E-4E98-BC5A-39332378A69B}" type="datetimeFigureOut">
              <a:rPr lang="en-US"/>
              <a:pPr>
                <a:defRPr/>
              </a:pPr>
              <a:t>5/7/2016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5EA6EE-15ED-461B-8D4C-9B083E0F2EE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FD0049A-A010-4AC1-93E7-1E7223287B5A}" type="datetimeFigureOut">
              <a:rPr lang="en-US"/>
              <a:pPr>
                <a:defRPr/>
              </a:pPr>
              <a:t>5/7/2016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D53AF1-7B5A-4680-AAF6-4EE8A6F4C17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C78DD-0691-4C2F-BFF1-3EAFD174FD69}" type="datetimeFigureOut">
              <a:rPr lang="en-US"/>
              <a:pPr>
                <a:defRPr/>
              </a:pPr>
              <a:t>5/7/2016</a:t>
            </a:fld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362B71-92AF-4271-8080-6DA01B5D1EE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4711AE6-DDA1-41A1-B271-00784CB46960}" type="datetimeFigureOut">
              <a:rPr lang="en-US"/>
              <a:pPr>
                <a:defRPr/>
              </a:pPr>
              <a:t>5/7/2016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492C07-53BC-45F2-AB5A-248D947CF7A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6 w 5760"/>
              <a:gd name="T3" fmla="*/ 0 h 528"/>
              <a:gd name="T4" fmla="*/ 2147483646 w 5760"/>
              <a:gd name="T5" fmla="*/ 2147483646 h 528"/>
              <a:gd name="T6" fmla="*/ 2147483646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9294DA6-405E-4A4F-97DD-8F0D0C7390D8}" type="datetimeFigureOut">
              <a:rPr lang="en-US"/>
              <a:pPr>
                <a:defRPr/>
              </a:pPr>
              <a:t>5/7/2016</a:t>
            </a:fld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7B36B2-8591-4C32-A823-78C326667FE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6 w 5760"/>
              <a:gd name="T3" fmla="*/ 0 h 528"/>
              <a:gd name="T4" fmla="*/ 2147483646 w 5760"/>
              <a:gd name="T5" fmla="*/ 2147483646 h 528"/>
              <a:gd name="T6" fmla="*/ 2147483646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66A4AE75-1F63-447B-B777-275C69739AC4}" type="datetimeFigureOut">
              <a:rPr lang="en-US"/>
              <a:pPr>
                <a:defRPr/>
              </a:pPr>
              <a:t>5/7/2016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Lucida Sans Unicode" pitchFamily="34" charset="0"/>
              </a:defRPr>
            </a:lvl1pPr>
          </a:lstStyle>
          <a:p>
            <a:fld id="{C1E07506-DFD1-4378-AB28-D8CD873FF4A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7" r:id="rId1"/>
    <p:sldLayoutId id="2147484283" r:id="rId2"/>
    <p:sldLayoutId id="2147484288" r:id="rId3"/>
    <p:sldLayoutId id="2147484289" r:id="rId4"/>
    <p:sldLayoutId id="2147484290" r:id="rId5"/>
    <p:sldLayoutId id="2147484291" r:id="rId6"/>
    <p:sldLayoutId id="2147484284" r:id="rId7"/>
    <p:sldLayoutId id="2147484292" r:id="rId8"/>
    <p:sldLayoutId id="2147484293" r:id="rId9"/>
    <p:sldLayoutId id="2147484285" r:id="rId10"/>
    <p:sldLayoutId id="214748428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ubtitle 2"/>
          <p:cNvSpPr>
            <a:spLocks noGrp="1"/>
          </p:cNvSpPr>
          <p:nvPr>
            <p:ph type="subTitle" idx="1"/>
          </p:nvPr>
        </p:nvSpPr>
        <p:spPr>
          <a:xfrm>
            <a:off x="323850" y="549275"/>
            <a:ext cx="8569325" cy="4262438"/>
          </a:xfrm>
        </p:spPr>
        <p:txBody>
          <a:bodyPr/>
          <a:lstStyle/>
          <a:p>
            <a:pPr marR="0" algn="ctr" eaLnBrk="1" hangingPunct="1"/>
            <a:endParaRPr lang="en-IE" altLang="en-US" sz="3200" b="1" smtClean="0">
              <a:solidFill>
                <a:srgbClr val="336699"/>
              </a:solidFill>
            </a:endParaRPr>
          </a:p>
          <a:p>
            <a:pPr marR="0" algn="ctr" eaLnBrk="1" hangingPunct="1"/>
            <a:endParaRPr lang="en-IE" altLang="en-US" sz="3200" b="1" smtClean="0">
              <a:solidFill>
                <a:srgbClr val="336699"/>
              </a:solidFill>
            </a:endParaRPr>
          </a:p>
          <a:p>
            <a:pPr marR="0" algn="ctr" eaLnBrk="1" hangingPunct="1"/>
            <a:r>
              <a:rPr lang="en-IE" altLang="en-US" sz="4000" b="1" smtClean="0">
                <a:solidFill>
                  <a:srgbClr val="336699"/>
                </a:solidFill>
              </a:rPr>
              <a:t>An introduction to E-Vetting</a:t>
            </a:r>
          </a:p>
          <a:p>
            <a:pPr marR="0" algn="ctr" eaLnBrk="1" hangingPunct="1"/>
            <a:r>
              <a:rPr lang="en-IE" altLang="en-US" sz="4000" b="1" smtClean="0">
                <a:solidFill>
                  <a:srgbClr val="336699"/>
                </a:solidFill>
              </a:rPr>
              <a:t>in the GAA</a:t>
            </a:r>
          </a:p>
          <a:p>
            <a:pPr marR="0" algn="ctr" eaLnBrk="1" hangingPunct="1"/>
            <a:endParaRPr lang="en-IE" altLang="en-US" sz="4000" b="1" smtClean="0">
              <a:solidFill>
                <a:srgbClr val="336699"/>
              </a:solidFill>
            </a:endParaRPr>
          </a:p>
          <a:p>
            <a:pPr marR="0" algn="ctr" eaLnBrk="1" hangingPunct="1"/>
            <a:r>
              <a:rPr lang="en-IE" altLang="en-US" sz="3200" b="1" smtClean="0">
                <a:solidFill>
                  <a:srgbClr val="336699"/>
                </a:solidFill>
              </a:rPr>
              <a:t>Fíona O’Rourke (GAA HR Manager)</a:t>
            </a:r>
          </a:p>
          <a:p>
            <a:pPr marR="0" algn="ctr" eaLnBrk="1" hangingPunct="1"/>
            <a:endParaRPr lang="en-IE" altLang="en-US" sz="3200" smtClean="0">
              <a:solidFill>
                <a:srgbClr val="336699"/>
              </a:solidFill>
            </a:endParaRPr>
          </a:p>
          <a:p>
            <a:pPr marR="0" algn="ctr" eaLnBrk="1" hangingPunct="1"/>
            <a:endParaRPr lang="en-US" altLang="en-US" smtClean="0">
              <a:solidFill>
                <a:srgbClr val="336699"/>
              </a:solidFill>
            </a:endParaRPr>
          </a:p>
        </p:txBody>
      </p:sp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6732588" y="4508500"/>
            <a:ext cx="15732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IE" altLang="en-US" sz="1200">
              <a:solidFill>
                <a:srgbClr val="336699"/>
              </a:solidFill>
              <a:latin typeface="Lucida Sans Unicode" pitchFamily="34" charset="0"/>
            </a:endParaRPr>
          </a:p>
          <a:p>
            <a:pPr eaLnBrk="1" hangingPunct="1"/>
            <a:endParaRPr lang="en-US" altLang="en-US" sz="1200">
              <a:solidFill>
                <a:srgbClr val="336699"/>
              </a:solidFill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421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31024"/>
                <a:gridCol w="1152128"/>
                <a:gridCol w="946448"/>
              </a:tblGrid>
              <a:tr h="3707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Calibri"/>
                          <a:ea typeface="MS Mincho"/>
                          <a:cs typeface="Times New Roman"/>
                        </a:rPr>
                        <a:t>Identification</a:t>
                      </a:r>
                      <a:endParaRPr lang="en-IE" sz="12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Calibri"/>
                          <a:ea typeface="MS Mincho"/>
                          <a:cs typeface="Times New Roman"/>
                        </a:rPr>
                        <a:t>Score</a:t>
                      </a:r>
                      <a:endParaRPr lang="en-IE" sz="12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Calibri"/>
                          <a:ea typeface="MS Mincho"/>
                          <a:cs typeface="Times New Roman"/>
                        </a:rPr>
                        <a:t>Tick</a:t>
                      </a:r>
                      <a:endParaRPr lang="en-IE" sz="12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08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libri"/>
                          <a:ea typeface="MS Mincho"/>
                          <a:cs typeface="Times New Roman"/>
                        </a:rPr>
                        <a:t>P60, P45 or Payslip </a:t>
                      </a:r>
                      <a:r>
                        <a:rPr lang="en-US" sz="1100" dirty="0">
                          <a:latin typeface="Calibri"/>
                          <a:ea typeface="MS Mincho"/>
                          <a:cs typeface="Times New Roman"/>
                        </a:rPr>
                        <a:t>(with home address)</a:t>
                      </a:r>
                      <a:endParaRPr lang="en-IE" sz="12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libri"/>
                          <a:ea typeface="MS Mincho"/>
                          <a:cs typeface="Times New Roman"/>
                        </a:rPr>
                        <a:t>35</a:t>
                      </a:r>
                      <a:endParaRPr lang="en-IE" sz="12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52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libri"/>
                          <a:ea typeface="MS Mincho"/>
                          <a:cs typeface="Times New Roman"/>
                        </a:rPr>
                        <a:t>Utility bill e.g. gas, electricity, television, broadband </a:t>
                      </a:r>
                      <a:r>
                        <a:rPr lang="en-US" sz="1100" dirty="0">
                          <a:latin typeface="Calibri"/>
                          <a:ea typeface="MS Mincho"/>
                          <a:cs typeface="Times New Roman"/>
                        </a:rPr>
                        <a:t>(must not be less than 6 months old. Printed online bills are acceptable. Mobile phone bills are not acceptable)</a:t>
                      </a:r>
                      <a:endParaRPr lang="en-IE" sz="12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libri"/>
                          <a:ea typeface="MS Mincho"/>
                          <a:cs typeface="Times New Roman"/>
                        </a:rPr>
                        <a:t>35</a:t>
                      </a:r>
                      <a:endParaRPr lang="en-IE" sz="12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08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libri"/>
                          <a:ea typeface="MS Mincho"/>
                          <a:cs typeface="Times New Roman"/>
                        </a:rPr>
                        <a:t>Public services card/social services card/medical card</a:t>
                      </a:r>
                      <a:endParaRPr lang="en-IE" sz="12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libri"/>
                          <a:ea typeface="MS Mincho"/>
                          <a:cs typeface="Times New Roman"/>
                        </a:rPr>
                        <a:t>25</a:t>
                      </a:r>
                      <a:endParaRPr lang="en-IE" sz="12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0827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 dirty="0">
                          <a:latin typeface="Calibri"/>
                          <a:ea typeface="MS Mincho"/>
                          <a:cs typeface="Times New Roman"/>
                        </a:rPr>
                        <a:t>With photograph</a:t>
                      </a:r>
                      <a:endParaRPr lang="en-IE" sz="12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libri"/>
                          <a:ea typeface="MS Mincho"/>
                          <a:cs typeface="Times New Roman"/>
                        </a:rPr>
                        <a:t>40</a:t>
                      </a:r>
                      <a:endParaRPr lang="en-IE" sz="12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08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Calibri"/>
                          <a:ea typeface="MS Mincho"/>
                          <a:cs typeface="Times New Roman"/>
                        </a:rPr>
                        <a:t>Bank/Building Society/Credit Union statement</a:t>
                      </a:r>
                      <a:endParaRPr lang="en-IE" sz="1200" dirty="0">
                        <a:solidFill>
                          <a:schemeClr val="tx1"/>
                        </a:solidFill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Calibri"/>
                          <a:ea typeface="MS Mincho"/>
                          <a:cs typeface="Times New Roman"/>
                        </a:rPr>
                        <a:t>35</a:t>
                      </a:r>
                      <a:endParaRPr lang="en-IE" sz="1200" dirty="0">
                        <a:solidFill>
                          <a:schemeClr val="tx1"/>
                        </a:solidFill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IE" sz="12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7980">
                <a:tc>
                  <a:txBody>
                    <a:bodyPr/>
                    <a:lstStyle/>
                    <a:p>
                      <a:pPr indent="180340"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libri"/>
                          <a:ea typeface="MS Mincho"/>
                          <a:cs typeface="Times New Roman"/>
                        </a:rPr>
                        <a:t>Credit/debit cards/passbooks </a:t>
                      </a:r>
                      <a:r>
                        <a:rPr lang="en-US" sz="1100" dirty="0">
                          <a:latin typeface="Calibri"/>
                          <a:ea typeface="MS Mincho"/>
                          <a:cs typeface="Times New Roman"/>
                        </a:rPr>
                        <a:t>(only one per institution)</a:t>
                      </a:r>
                      <a:endParaRPr lang="en-IE" sz="12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libri"/>
                          <a:ea typeface="MS Mincho"/>
                          <a:cs typeface="Times New Roman"/>
                        </a:rPr>
                        <a:t>25</a:t>
                      </a:r>
                      <a:endParaRPr lang="en-IE" sz="12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79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libri"/>
                          <a:ea typeface="MS Mincho"/>
                          <a:cs typeface="Times New Roman"/>
                        </a:rPr>
                        <a:t>National age card </a:t>
                      </a:r>
                      <a:r>
                        <a:rPr lang="en-US" sz="1100" dirty="0">
                          <a:latin typeface="Calibri"/>
                          <a:ea typeface="MS Mincho"/>
                          <a:cs typeface="Times New Roman"/>
                        </a:rPr>
                        <a:t>(issued by An Garda </a:t>
                      </a:r>
                      <a:r>
                        <a:rPr lang="en-US" sz="1100" dirty="0" smtClean="0">
                          <a:latin typeface="Calibri"/>
                          <a:ea typeface="MS Mincho"/>
                          <a:cs typeface="Times New Roman"/>
                        </a:rPr>
                        <a:t>Síochána)</a:t>
                      </a:r>
                      <a:endParaRPr lang="en-IE" sz="12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libri"/>
                          <a:ea typeface="MS Mincho"/>
                          <a:cs typeface="Times New Roman"/>
                        </a:rPr>
                        <a:t>25</a:t>
                      </a:r>
                      <a:endParaRPr lang="en-IE" sz="12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79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libri"/>
                          <a:ea typeface="MS Mincho"/>
                          <a:cs typeface="Times New Roman"/>
                        </a:rPr>
                        <a:t>Membership card</a:t>
                      </a:r>
                      <a:endParaRPr lang="en-IE" sz="12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IE" sz="12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798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 dirty="0">
                          <a:latin typeface="Calibri"/>
                          <a:ea typeface="MS Mincho"/>
                          <a:cs typeface="Times New Roman"/>
                        </a:rPr>
                        <a:t>Club, union or trade, professional bodies</a:t>
                      </a:r>
                      <a:endParaRPr lang="en-IE" sz="12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libri"/>
                          <a:ea typeface="MS Mincho"/>
                          <a:cs typeface="Times New Roman"/>
                        </a:rPr>
                        <a:t>25</a:t>
                      </a:r>
                      <a:endParaRPr lang="en-IE" sz="12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798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 dirty="0">
                          <a:latin typeface="Calibri"/>
                          <a:ea typeface="MS Mincho"/>
                          <a:cs typeface="Times New Roman"/>
                        </a:rPr>
                        <a:t>Educational institution</a:t>
                      </a:r>
                      <a:endParaRPr lang="en-IE" sz="12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libri"/>
                          <a:ea typeface="MS Mincho"/>
                          <a:cs typeface="Times New Roman"/>
                        </a:rPr>
                        <a:t>25</a:t>
                      </a:r>
                      <a:endParaRPr lang="en-IE" sz="12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79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libri"/>
                          <a:ea typeface="MS Mincho"/>
                          <a:cs typeface="Times New Roman"/>
                        </a:rPr>
                        <a:t>Correspondence</a:t>
                      </a:r>
                      <a:endParaRPr lang="en-IE" sz="12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IE" sz="12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798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 dirty="0">
                          <a:latin typeface="Calibri"/>
                          <a:ea typeface="MS Mincho"/>
                          <a:cs typeface="Times New Roman"/>
                        </a:rPr>
                        <a:t>From an educational institution/SUSI/CAO</a:t>
                      </a:r>
                      <a:endParaRPr lang="en-IE" sz="12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libri"/>
                          <a:ea typeface="MS Mincho"/>
                          <a:cs typeface="Times New Roman"/>
                        </a:rPr>
                        <a:t>20</a:t>
                      </a:r>
                      <a:endParaRPr lang="en-IE" sz="12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798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 dirty="0">
                          <a:latin typeface="Calibri"/>
                          <a:ea typeface="MS Mincho"/>
                          <a:cs typeface="Times New Roman"/>
                        </a:rPr>
                        <a:t>From an insurance company regarding an active policy</a:t>
                      </a:r>
                      <a:endParaRPr lang="en-IE" sz="12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libri"/>
                          <a:ea typeface="MS Mincho"/>
                          <a:cs typeface="Times New Roman"/>
                        </a:rPr>
                        <a:t>20</a:t>
                      </a:r>
                      <a:endParaRPr lang="en-IE" sz="12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798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 dirty="0">
                          <a:latin typeface="Calibri"/>
                          <a:ea typeface="MS Mincho"/>
                          <a:cs typeface="Times New Roman"/>
                        </a:rPr>
                        <a:t>From a bank/credit union or government body or state agency</a:t>
                      </a:r>
                      <a:endParaRPr lang="en-IE" sz="12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libri"/>
                          <a:ea typeface="MS Mincho"/>
                          <a:cs typeface="Times New Roman"/>
                        </a:rPr>
                        <a:t>20</a:t>
                      </a:r>
                      <a:endParaRPr lang="en-IE" sz="12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IE" sz="3200" dirty="0"/>
              <a:t> </a:t>
            </a:r>
            <a:r>
              <a:rPr lang="en-IE" sz="3200" dirty="0" smtClean="0"/>
              <a:t> Vetting – Verify identity</a:t>
            </a:r>
            <a:endParaRPr lang="en-IE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3863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87008"/>
                <a:gridCol w="1296144"/>
                <a:gridCol w="946448"/>
              </a:tblGrid>
              <a:tr h="3531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Calibri"/>
                          <a:ea typeface="MS Mincho"/>
                          <a:cs typeface="Times New Roman"/>
                        </a:rPr>
                        <a:t>Identification</a:t>
                      </a:r>
                      <a:endParaRPr lang="en-IE" sz="12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Calibri"/>
                          <a:ea typeface="MS Mincho"/>
                          <a:cs typeface="Times New Roman"/>
                        </a:rPr>
                        <a:t>Score</a:t>
                      </a:r>
                      <a:endParaRPr lang="en-IE" sz="12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Calibri"/>
                          <a:ea typeface="MS Mincho"/>
                          <a:cs typeface="Times New Roman"/>
                        </a:rPr>
                        <a:t>Tick</a:t>
                      </a:r>
                      <a:endParaRPr lang="en-IE" sz="12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31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libri"/>
                          <a:ea typeface="MS Mincho"/>
                          <a:cs typeface="Times New Roman"/>
                        </a:rPr>
                        <a:t>Children under </a:t>
                      </a:r>
                      <a:r>
                        <a:rPr lang="en-US" sz="1100" b="1" dirty="0" smtClean="0">
                          <a:latin typeface="Calibri"/>
                          <a:ea typeface="MS Mincho"/>
                          <a:cs typeface="Times New Roman"/>
                        </a:rPr>
                        <a:t>18 </a:t>
                      </a:r>
                      <a:r>
                        <a:rPr lang="en-US" sz="1100" b="1" dirty="0">
                          <a:latin typeface="Calibri"/>
                          <a:ea typeface="MS Mincho"/>
                          <a:cs typeface="Times New Roman"/>
                        </a:rPr>
                        <a:t>years (any one of the following)</a:t>
                      </a:r>
                      <a:endParaRPr lang="en-IE" sz="12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IE" sz="12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3131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 dirty="0">
                          <a:latin typeface="Calibri"/>
                          <a:ea typeface="MS Mincho"/>
                          <a:cs typeface="Times New Roman"/>
                        </a:rPr>
                        <a:t>Birth certificate</a:t>
                      </a:r>
                      <a:endParaRPr lang="en-IE" sz="12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libri"/>
                          <a:ea typeface="MS Mincho"/>
                          <a:cs typeface="Times New Roman"/>
                        </a:rPr>
                        <a:t>100</a:t>
                      </a:r>
                      <a:endParaRPr lang="en-IE" sz="12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3131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 dirty="0" smtClean="0">
                          <a:latin typeface="Calibri"/>
                          <a:ea typeface="MS Mincho"/>
                          <a:cs typeface="Times New Roman"/>
                        </a:rPr>
                        <a:t>Passport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 dirty="0" smtClean="0">
                          <a:latin typeface="Calibri"/>
                          <a:ea typeface="MS Mincho"/>
                          <a:cs typeface="Times New Roman"/>
                        </a:rPr>
                        <a:t>Student</a:t>
                      </a:r>
                      <a:r>
                        <a:rPr lang="en-US" sz="1100" baseline="0" dirty="0" smtClean="0">
                          <a:latin typeface="Calibri"/>
                          <a:ea typeface="MS Mincho"/>
                          <a:cs typeface="Times New Roman"/>
                        </a:rPr>
                        <a:t> Photographic Identity Card</a:t>
                      </a:r>
                      <a:endParaRPr lang="en-IE" sz="12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latin typeface="Calibri"/>
                          <a:ea typeface="MS Mincho"/>
                          <a:cs typeface="Times New Roman"/>
                        </a:rPr>
                        <a:t>100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latin typeface="Calibri"/>
                          <a:ea typeface="MS Mincho"/>
                          <a:cs typeface="Times New Roman"/>
                        </a:rPr>
                        <a:t>100</a:t>
                      </a:r>
                      <a:endParaRPr lang="en-IE" sz="12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3131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 dirty="0">
                          <a:latin typeface="Calibri"/>
                          <a:ea typeface="MS Mincho"/>
                          <a:cs typeface="Times New Roman"/>
                        </a:rPr>
                        <a:t>Written statement by </a:t>
                      </a:r>
                      <a:r>
                        <a:rPr lang="en-US" sz="1100" dirty="0" smtClean="0">
                          <a:latin typeface="Calibri"/>
                          <a:ea typeface="MS Mincho"/>
                          <a:cs typeface="Times New Roman"/>
                        </a:rPr>
                        <a:t>a the</a:t>
                      </a:r>
                      <a:r>
                        <a:rPr lang="en-US" sz="1100" baseline="0" dirty="0" smtClean="0">
                          <a:latin typeface="Calibri"/>
                          <a:ea typeface="MS Mincho"/>
                          <a:cs typeface="Times New Roman"/>
                        </a:rPr>
                        <a:t> </a:t>
                      </a:r>
                      <a:r>
                        <a:rPr lang="en-US" sz="1100" dirty="0" smtClean="0">
                          <a:latin typeface="Calibri"/>
                          <a:ea typeface="MS Mincho"/>
                          <a:cs typeface="Times New Roman"/>
                        </a:rPr>
                        <a:t>Principal confirming </a:t>
                      </a:r>
                      <a:r>
                        <a:rPr lang="en-US" sz="1100" dirty="0">
                          <a:latin typeface="Calibri"/>
                          <a:ea typeface="MS Mincho"/>
                          <a:cs typeface="Times New Roman"/>
                        </a:rPr>
                        <a:t>attendance at educational institution on a letter head of that </a:t>
                      </a:r>
                      <a:r>
                        <a:rPr lang="en-US" sz="1100" dirty="0" smtClean="0">
                          <a:latin typeface="Calibri"/>
                          <a:ea typeface="MS Mincho"/>
                          <a:cs typeface="Times New Roman"/>
                        </a:rPr>
                        <a:t>institution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libri"/>
                          <a:ea typeface="MS Mincho"/>
                          <a:cs typeface="Times New Roman"/>
                        </a:rPr>
                        <a:t>100</a:t>
                      </a:r>
                      <a:endParaRPr lang="en-IE" sz="12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31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libri"/>
                          <a:ea typeface="MS Mincho"/>
                          <a:cs typeface="Times New Roman"/>
                        </a:rPr>
                        <a:t>Recent arrival in Ireland (less than 6 weeks)</a:t>
                      </a:r>
                      <a:endParaRPr lang="en-IE" sz="12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IE" sz="12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3131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 b="1" dirty="0">
                          <a:latin typeface="Calibri"/>
                          <a:ea typeface="MS Mincho"/>
                          <a:cs typeface="Times New Roman"/>
                        </a:rPr>
                        <a:t>Passport</a:t>
                      </a:r>
                      <a:endParaRPr lang="en-IE" sz="12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libri"/>
                          <a:ea typeface="MS Mincho"/>
                          <a:cs typeface="Times New Roman"/>
                        </a:rPr>
                        <a:t>100</a:t>
                      </a:r>
                      <a:endParaRPr lang="en-IE" sz="12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31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libri"/>
                          <a:ea typeface="MS Mincho"/>
                          <a:cs typeface="Times New Roman"/>
                        </a:rPr>
                        <a:t>Vetting Subject is unable to achieve 100 points**</a:t>
                      </a:r>
                      <a:endParaRPr lang="en-IE" sz="12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IE" sz="12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3131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 b="1" dirty="0">
                          <a:latin typeface="Calibri"/>
                          <a:ea typeface="MS Mincho"/>
                          <a:cs typeface="Times New Roman"/>
                        </a:rPr>
                        <a:t>Affidavit witnessed by a Commissioner for Oaths</a:t>
                      </a:r>
                      <a:endParaRPr lang="en-IE" sz="12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libri"/>
                          <a:ea typeface="MS Mincho"/>
                          <a:cs typeface="Times New Roman"/>
                        </a:rPr>
                        <a:t>100</a:t>
                      </a:r>
                      <a:endParaRPr lang="en-IE" sz="12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57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latin typeface="Calibri"/>
                          <a:ea typeface="MS Mincho"/>
                          <a:cs typeface="Times New Roman"/>
                        </a:rPr>
                        <a:t>TOTAL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100" b="1" dirty="0" smtClean="0">
                        <a:latin typeface="Calibri"/>
                        <a:ea typeface="MS Mincho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latin typeface="Calibri"/>
                          <a:ea typeface="MS Mincho"/>
                          <a:cs typeface="Times New Roman"/>
                        </a:rPr>
                        <a:t>* Any of the above in addition to Parental/Guardian</a:t>
                      </a:r>
                      <a:r>
                        <a:rPr lang="en-US" sz="1100" b="1" baseline="0" dirty="0" smtClean="0">
                          <a:latin typeface="Calibri"/>
                          <a:ea typeface="MS Mincho"/>
                          <a:cs typeface="Times New Roman"/>
                        </a:rPr>
                        <a:t> consent</a:t>
                      </a:r>
                      <a:endParaRPr lang="en-US" sz="1100" b="1" dirty="0" smtClean="0">
                        <a:latin typeface="Calibri"/>
                        <a:ea typeface="MS Mincho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IE" sz="12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IE" sz="12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IE" sz="3200" dirty="0"/>
              <a:t> </a:t>
            </a:r>
            <a:r>
              <a:rPr lang="en-IE" sz="3200" dirty="0" smtClean="0"/>
              <a:t>Vetting – Verify identity – U18’s</a:t>
            </a:r>
            <a:endParaRPr lang="en-IE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051720" y="1268760"/>
            <a:ext cx="5760640" cy="2880320"/>
          </a:xfrm>
          <a:prstGeom prst="rect">
            <a:avLst/>
          </a:prstGeom>
          <a:noFill/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IE" sz="3200" b="1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j-lt"/>
                <a:ea typeface="+mj-ea"/>
                <a:cs typeface="Times New Roman" pitchFamily="18" charset="0"/>
              </a:rPr>
              <a:t>Application for E-Vetting</a:t>
            </a:r>
            <a:endParaRPr lang="en-IE" sz="3200" b="1" cap="all" dirty="0">
              <a:ln w="10541" cmpd="sng">
                <a:noFill/>
                <a:prstDash val="solid"/>
              </a:ln>
              <a:solidFill>
                <a:schemeClr val="tx2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j-lt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040313"/>
          </a:xfrm>
        </p:spPr>
        <p:txBody>
          <a:bodyPr/>
          <a:lstStyle/>
          <a:p>
            <a:pPr>
              <a:defRPr/>
            </a:pPr>
            <a:r>
              <a:rPr lang="en-IE" sz="1400" dirty="0" smtClean="0"/>
              <a:t>Vetting subject completes an E-Vetting application on line and confirms proof of identity has been submitted to the Club Children's Officer* or the relevant documentation has been uploaded onto the database system.</a:t>
            </a:r>
          </a:p>
          <a:p>
            <a:pPr>
              <a:defRPr/>
            </a:pPr>
            <a:endParaRPr lang="en-IE" sz="1400" dirty="0"/>
          </a:p>
          <a:p>
            <a:pPr>
              <a:defRPr/>
            </a:pPr>
            <a:r>
              <a:rPr lang="en-IE" sz="1400" dirty="0" smtClean="0"/>
              <a:t>Clerical user enters the subjects details on the NVB system and issues Vetting subject with an e-mail containing a link inviting him/her to complete the online E-Vetting application </a:t>
            </a:r>
            <a:r>
              <a:rPr lang="en-IE" sz="1400" dirty="0"/>
              <a:t>f</a:t>
            </a:r>
            <a:r>
              <a:rPr lang="en-IE" sz="1400" dirty="0" smtClean="0"/>
              <a:t>orm.</a:t>
            </a:r>
          </a:p>
          <a:p>
            <a:pPr>
              <a:defRPr/>
            </a:pPr>
            <a:endParaRPr lang="en-IE" sz="1400" dirty="0"/>
          </a:p>
          <a:p>
            <a:pPr>
              <a:defRPr/>
            </a:pPr>
            <a:r>
              <a:rPr lang="en-IE" sz="1400" dirty="0" smtClean="0"/>
              <a:t>Vetting subject completes Vetting Application Form online and submits the completed form for processing</a:t>
            </a:r>
          </a:p>
          <a:p>
            <a:pPr>
              <a:defRPr/>
            </a:pPr>
            <a:endParaRPr lang="en-IE" sz="1400" dirty="0"/>
          </a:p>
          <a:p>
            <a:pPr>
              <a:defRPr/>
            </a:pPr>
            <a:r>
              <a:rPr lang="en-IE" sz="1400" dirty="0" smtClean="0"/>
              <a:t>Liaison Person reviews Vetting Application Form and submits it to NVB for processing</a:t>
            </a:r>
          </a:p>
          <a:p>
            <a:pPr>
              <a:defRPr/>
            </a:pPr>
            <a:endParaRPr lang="en-IE" sz="1400" dirty="0"/>
          </a:p>
          <a:p>
            <a:pPr>
              <a:defRPr/>
            </a:pPr>
            <a:r>
              <a:rPr lang="en-IE" sz="1400" dirty="0" smtClean="0"/>
              <a:t>NVB processes the application</a:t>
            </a:r>
          </a:p>
          <a:p>
            <a:pPr marL="109537" indent="0">
              <a:buFont typeface="Wingdings 3" pitchFamily="18" charset="2"/>
              <a:buNone/>
              <a:defRPr/>
            </a:pPr>
            <a:endParaRPr lang="en-IE" sz="1400" dirty="0" smtClean="0"/>
          </a:p>
          <a:p>
            <a:pPr>
              <a:defRPr/>
            </a:pPr>
            <a:r>
              <a:rPr lang="en-IE" sz="1400" dirty="0" smtClean="0"/>
              <a:t>NVB will advise the vetting subject by email if a disclosure is to be issued to the Liaison person </a:t>
            </a:r>
          </a:p>
          <a:p>
            <a:pPr marL="109537" indent="0">
              <a:buFont typeface="Wingdings 3" pitchFamily="18" charset="2"/>
              <a:buNone/>
              <a:defRPr/>
            </a:pPr>
            <a:endParaRPr lang="en-IE" sz="1400" dirty="0"/>
          </a:p>
          <a:p>
            <a:pPr>
              <a:defRPr/>
            </a:pPr>
            <a:r>
              <a:rPr lang="en-IE" sz="1400" dirty="0" smtClean="0"/>
              <a:t>Liaison person reviews the Vetting Disclosure and if acceptable emails acceptance letter to E-Vetting applicant and </a:t>
            </a:r>
            <a:r>
              <a:rPr lang="en-IE" sz="1400" dirty="0" smtClean="0">
                <a:solidFill>
                  <a:srgbClr val="FF0000"/>
                </a:solidFill>
              </a:rPr>
              <a:t>Club Secretary</a:t>
            </a:r>
            <a:endParaRPr lang="en-IE" sz="1400" dirty="0">
              <a:solidFill>
                <a:srgbClr val="FF0000"/>
              </a:solidFill>
            </a:endParaRPr>
          </a:p>
          <a:p>
            <a:pPr marL="109537" indent="0">
              <a:buFont typeface="Wingdings 3" pitchFamily="18" charset="2"/>
              <a:buNone/>
              <a:defRPr/>
            </a:pPr>
            <a:endParaRPr lang="en-IE" sz="1400" dirty="0" smtClean="0"/>
          </a:p>
          <a:p>
            <a:pPr marL="109537" indent="0">
              <a:buFont typeface="Wingdings 3" pitchFamily="18" charset="2"/>
              <a:buNone/>
              <a:defRPr/>
            </a:pPr>
            <a:endParaRPr lang="en-IE" sz="1400" dirty="0" smtClean="0"/>
          </a:p>
          <a:p>
            <a:pPr marL="109537" indent="0">
              <a:buFont typeface="Wingdings 3" pitchFamily="18" charset="2"/>
              <a:buNone/>
              <a:defRPr/>
            </a:pPr>
            <a:endParaRPr lang="en-IE" sz="1400" dirty="0"/>
          </a:p>
          <a:p>
            <a:pPr marL="109537" indent="0">
              <a:buFont typeface="Wingdings 3" pitchFamily="18" charset="2"/>
              <a:buNone/>
              <a:defRPr/>
            </a:pPr>
            <a:endParaRPr lang="en-IE" sz="1400" dirty="0" smtClean="0"/>
          </a:p>
          <a:p>
            <a:pPr>
              <a:defRPr/>
            </a:pPr>
            <a:endParaRPr lang="en-IE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IE" dirty="0" smtClean="0"/>
              <a:t>E-Vetting Steps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051720" y="1268760"/>
            <a:ext cx="5040560" cy="2880320"/>
          </a:xfrm>
          <a:prstGeom prst="rect">
            <a:avLst/>
          </a:prstGeom>
          <a:noFill/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IE" sz="4800" b="1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Application</a:t>
            </a:r>
            <a:endParaRPr lang="en-IE" sz="4800" b="1" cap="all" dirty="0">
              <a:ln w="10541" cmpd="sng">
                <a:noFill/>
                <a:prstDash val="solid"/>
              </a:ln>
              <a:solidFill>
                <a:schemeClr val="tx2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3375"/>
            <a:ext cx="9251950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88913"/>
            <a:ext cx="9217025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051720" y="1268760"/>
            <a:ext cx="5040560" cy="2880320"/>
          </a:xfrm>
          <a:prstGeom prst="rect">
            <a:avLst/>
          </a:prstGeom>
          <a:noFill/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IE" sz="4800" b="1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Clerical User Invitation Process</a:t>
            </a:r>
            <a:endParaRPr lang="en-IE" sz="4800" b="1" cap="all" dirty="0">
              <a:ln w="10541" cmpd="sng">
                <a:noFill/>
                <a:prstDash val="solid"/>
              </a:ln>
              <a:solidFill>
                <a:schemeClr val="tx2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IE" sz="2800" dirty="0" smtClean="0">
                <a:solidFill>
                  <a:srgbClr val="080808"/>
                </a:solidFill>
                <a:latin typeface="+mj-lt"/>
                <a:cs typeface="Times New Roman" pitchFamily="18" charset="0"/>
              </a:rPr>
              <a:t>A Clerical User’s access is limited when compared to a Liaison Person’s access</a:t>
            </a:r>
          </a:p>
          <a:p>
            <a:pPr marL="109537" indent="0">
              <a:buFont typeface="Wingdings 3" pitchFamily="18" charset="2"/>
              <a:buNone/>
              <a:defRPr/>
            </a:pPr>
            <a:endParaRPr lang="en-IE" sz="2800" dirty="0" smtClean="0">
              <a:solidFill>
                <a:srgbClr val="080808"/>
              </a:solidFill>
              <a:latin typeface="+mj-lt"/>
              <a:cs typeface="Times New Roman" pitchFamily="18" charset="0"/>
            </a:endParaRPr>
          </a:p>
          <a:p>
            <a:pPr>
              <a:defRPr/>
            </a:pPr>
            <a:r>
              <a:rPr lang="en-IE" sz="2800" dirty="0" smtClean="0">
                <a:solidFill>
                  <a:srgbClr val="080808"/>
                </a:solidFill>
                <a:latin typeface="+mj-lt"/>
                <a:cs typeface="Times New Roman" pitchFamily="18" charset="0"/>
              </a:rPr>
              <a:t>They can only issue invitations to applicants</a:t>
            </a:r>
          </a:p>
          <a:p>
            <a:pPr>
              <a:defRPr/>
            </a:pPr>
            <a:endParaRPr lang="en-IE" sz="2800" dirty="0">
              <a:solidFill>
                <a:srgbClr val="080808"/>
              </a:solidFill>
              <a:latin typeface="+mj-lt"/>
              <a:cs typeface="Times New Roman" pitchFamily="18" charset="0"/>
            </a:endParaRPr>
          </a:p>
          <a:p>
            <a:pPr>
              <a:defRPr/>
            </a:pPr>
            <a:r>
              <a:rPr lang="en-IE" sz="2800" dirty="0" smtClean="0">
                <a:solidFill>
                  <a:srgbClr val="080808"/>
                </a:solidFill>
                <a:latin typeface="+mj-lt"/>
                <a:cs typeface="Times New Roman" pitchFamily="18" charset="0"/>
              </a:rPr>
              <a:t>Completed applications forwarded by applicants are not accessible to a Clerical User and can only be reviewed and submitted for vetting by a Liaison Person</a:t>
            </a:r>
          </a:p>
          <a:p>
            <a:pPr>
              <a:defRPr/>
            </a:pPr>
            <a:endParaRPr lang="en-I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IE" sz="4400" dirty="0">
                <a:ln w="10541" cmpd="sng">
                  <a:noFill/>
                  <a:prstDash val="solid"/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cs typeface="Times New Roman" pitchFamily="18" charset="0"/>
              </a:rPr>
              <a:t>Clerical User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42988" y="1417638"/>
          <a:ext cx="6769100" cy="42433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36445"/>
                <a:gridCol w="1008164"/>
                <a:gridCol w="1907938"/>
                <a:gridCol w="1116553"/>
              </a:tblGrid>
              <a:tr h="322439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IE" sz="1600" b="1" u="none" strike="noStrike" dirty="0">
                          <a:effectLst/>
                          <a:latin typeface="+mj-lt"/>
                        </a:rPr>
                        <a:t>Vetting Forms Processed </a:t>
                      </a:r>
                      <a:r>
                        <a:rPr lang="en-IE" sz="1600" b="1" u="none" strike="noStrike" dirty="0" smtClean="0">
                          <a:effectLst/>
                          <a:latin typeface="+mj-lt"/>
                        </a:rPr>
                        <a:t>for 2015</a:t>
                      </a:r>
                      <a:endParaRPr lang="en-IE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4" marB="0" anchor="b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6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4" marB="0" anchor="b"/>
                </a:tc>
              </a:tr>
              <a:tr h="270848">
                <a:tc>
                  <a:txBody>
                    <a:bodyPr/>
                    <a:lstStyle/>
                    <a:p>
                      <a:pPr algn="l" fontAlgn="b"/>
                      <a:r>
                        <a:rPr lang="en-IE" sz="16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6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4" marB="0" anchor="b"/>
                </a:tc>
              </a:tr>
              <a:tr h="257951">
                <a:tc>
                  <a:txBody>
                    <a:bodyPr/>
                    <a:lstStyle/>
                    <a:p>
                      <a:pPr algn="l" fontAlgn="b"/>
                      <a:r>
                        <a:rPr lang="en-IE" sz="1600" u="none" strike="noStrike" dirty="0">
                          <a:effectLst/>
                          <a:latin typeface="+mj-lt"/>
                        </a:rPr>
                        <a:t>Carlow</a:t>
                      </a:r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600" u="none" strike="noStrike" dirty="0">
                          <a:effectLst/>
                          <a:latin typeface="+mj-lt"/>
                        </a:rPr>
                        <a:t>682</a:t>
                      </a:r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600" u="none" strike="noStrike" dirty="0">
                          <a:effectLst/>
                          <a:latin typeface="+mj-lt"/>
                        </a:rPr>
                        <a:t>Longford</a:t>
                      </a:r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600" u="none" strike="noStrike" dirty="0">
                          <a:effectLst/>
                          <a:latin typeface="+mj-lt"/>
                        </a:rPr>
                        <a:t>238</a:t>
                      </a:r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4" marB="0" anchor="b"/>
                </a:tc>
              </a:tr>
              <a:tr h="257951">
                <a:tc>
                  <a:txBody>
                    <a:bodyPr/>
                    <a:lstStyle/>
                    <a:p>
                      <a:pPr algn="l" fontAlgn="b"/>
                      <a:r>
                        <a:rPr lang="en-IE" sz="1600" u="none" strike="noStrike" dirty="0">
                          <a:effectLst/>
                          <a:latin typeface="+mj-lt"/>
                        </a:rPr>
                        <a:t>Cavan/Monaghan/Donegal </a:t>
                      </a:r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600" u="none" strike="noStrike" dirty="0" smtClean="0">
                          <a:effectLst/>
                          <a:latin typeface="+mj-lt"/>
                        </a:rPr>
                        <a:t>1234</a:t>
                      </a:r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600" u="none" strike="noStrike" dirty="0">
                          <a:effectLst/>
                          <a:latin typeface="+mj-lt"/>
                        </a:rPr>
                        <a:t>Louth</a:t>
                      </a:r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600" u="none" strike="noStrike" dirty="0">
                          <a:effectLst/>
                          <a:latin typeface="+mj-lt"/>
                        </a:rPr>
                        <a:t>214</a:t>
                      </a:r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4" marB="0" anchor="b"/>
                </a:tc>
              </a:tr>
              <a:tr h="257951">
                <a:tc>
                  <a:txBody>
                    <a:bodyPr/>
                    <a:lstStyle/>
                    <a:p>
                      <a:pPr algn="l" fontAlgn="b"/>
                      <a:r>
                        <a:rPr lang="en-IE" sz="1600" u="none" strike="noStrike" dirty="0">
                          <a:effectLst/>
                          <a:latin typeface="+mj-lt"/>
                        </a:rPr>
                        <a:t>Clare</a:t>
                      </a:r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600" u="none" strike="noStrike" dirty="0">
                          <a:effectLst/>
                          <a:latin typeface="+mj-lt"/>
                        </a:rPr>
                        <a:t>411</a:t>
                      </a:r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600" u="none" strike="noStrike" dirty="0">
                          <a:effectLst/>
                          <a:latin typeface="+mj-lt"/>
                        </a:rPr>
                        <a:t>Mayo</a:t>
                      </a:r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600" u="none" strike="noStrike" dirty="0">
                          <a:effectLst/>
                          <a:latin typeface="+mj-lt"/>
                        </a:rPr>
                        <a:t>237</a:t>
                      </a:r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4" marB="0" anchor="b"/>
                </a:tc>
              </a:tr>
              <a:tr h="257951">
                <a:tc>
                  <a:txBody>
                    <a:bodyPr/>
                    <a:lstStyle/>
                    <a:p>
                      <a:pPr algn="l" fontAlgn="b"/>
                      <a:r>
                        <a:rPr lang="en-IE" sz="1600" u="none" strike="noStrike" dirty="0">
                          <a:effectLst/>
                          <a:latin typeface="+mj-lt"/>
                        </a:rPr>
                        <a:t>Cork</a:t>
                      </a:r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600" u="none" strike="noStrike" dirty="0">
                          <a:effectLst/>
                          <a:latin typeface="+mj-lt"/>
                        </a:rPr>
                        <a:t>1412</a:t>
                      </a:r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600" u="none" strike="noStrike" dirty="0">
                          <a:effectLst/>
                          <a:latin typeface="+mj-lt"/>
                        </a:rPr>
                        <a:t>Meath</a:t>
                      </a:r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600" u="none" strike="noStrike" dirty="0">
                          <a:effectLst/>
                          <a:latin typeface="+mj-lt"/>
                        </a:rPr>
                        <a:t>264</a:t>
                      </a:r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4" marB="0" anchor="b"/>
                </a:tc>
              </a:tr>
              <a:tr h="257951">
                <a:tc>
                  <a:txBody>
                    <a:bodyPr/>
                    <a:lstStyle/>
                    <a:p>
                      <a:pPr algn="l" fontAlgn="b"/>
                      <a:r>
                        <a:rPr lang="en-IE" sz="1600" u="none" strike="noStrike" dirty="0">
                          <a:effectLst/>
                          <a:latin typeface="+mj-lt"/>
                        </a:rPr>
                        <a:t>Dublin</a:t>
                      </a:r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600" u="none" strike="noStrike" dirty="0">
                          <a:effectLst/>
                          <a:latin typeface="+mj-lt"/>
                        </a:rPr>
                        <a:t>1688</a:t>
                      </a:r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600" u="none" strike="noStrike" dirty="0">
                          <a:effectLst/>
                          <a:latin typeface="+mj-lt"/>
                        </a:rPr>
                        <a:t>Offaly</a:t>
                      </a:r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600" u="none" strike="noStrike" dirty="0">
                          <a:effectLst/>
                          <a:latin typeface="+mj-lt"/>
                        </a:rPr>
                        <a:t>126</a:t>
                      </a:r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4" marB="0" anchor="b"/>
                </a:tc>
              </a:tr>
              <a:tr h="257951">
                <a:tc>
                  <a:txBody>
                    <a:bodyPr/>
                    <a:lstStyle/>
                    <a:p>
                      <a:pPr algn="l" fontAlgn="b"/>
                      <a:r>
                        <a:rPr lang="en-IE" sz="1600" u="none" strike="noStrike" dirty="0">
                          <a:effectLst/>
                          <a:latin typeface="+mj-lt"/>
                        </a:rPr>
                        <a:t>Galway</a:t>
                      </a:r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600" u="none" strike="noStrike" dirty="0">
                          <a:effectLst/>
                          <a:latin typeface="+mj-lt"/>
                        </a:rPr>
                        <a:t>394</a:t>
                      </a:r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600" u="none" strike="noStrike" dirty="0">
                          <a:effectLst/>
                          <a:latin typeface="+mj-lt"/>
                        </a:rPr>
                        <a:t>Roscommon</a:t>
                      </a:r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600" u="none" strike="noStrike" dirty="0">
                          <a:effectLst/>
                          <a:latin typeface="+mj-lt"/>
                        </a:rPr>
                        <a:t>148</a:t>
                      </a:r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4" marB="0" anchor="b"/>
                </a:tc>
              </a:tr>
              <a:tr h="257951">
                <a:tc>
                  <a:txBody>
                    <a:bodyPr/>
                    <a:lstStyle/>
                    <a:p>
                      <a:pPr algn="l" fontAlgn="b"/>
                      <a:r>
                        <a:rPr lang="en-IE" sz="1600" u="none" strike="noStrike" dirty="0">
                          <a:effectLst/>
                          <a:latin typeface="+mj-lt"/>
                        </a:rPr>
                        <a:t>Kerry</a:t>
                      </a:r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600" u="none" strike="noStrike" dirty="0">
                          <a:effectLst/>
                          <a:latin typeface="+mj-lt"/>
                        </a:rPr>
                        <a:t>423</a:t>
                      </a:r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600" u="none" strike="noStrike" dirty="0">
                          <a:effectLst/>
                          <a:latin typeface="+mj-lt"/>
                        </a:rPr>
                        <a:t>Sligo</a:t>
                      </a:r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600" u="none" strike="noStrike" dirty="0">
                          <a:effectLst/>
                          <a:latin typeface="+mj-lt"/>
                        </a:rPr>
                        <a:t>169</a:t>
                      </a:r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4" marB="0" anchor="b"/>
                </a:tc>
              </a:tr>
              <a:tr h="257951">
                <a:tc>
                  <a:txBody>
                    <a:bodyPr/>
                    <a:lstStyle/>
                    <a:p>
                      <a:pPr algn="l" fontAlgn="b"/>
                      <a:r>
                        <a:rPr lang="en-IE" sz="1600" u="none" strike="noStrike" dirty="0">
                          <a:effectLst/>
                          <a:latin typeface="+mj-lt"/>
                        </a:rPr>
                        <a:t>Kildare</a:t>
                      </a:r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600" u="none" strike="noStrike" dirty="0">
                          <a:effectLst/>
                          <a:latin typeface="+mj-lt"/>
                        </a:rPr>
                        <a:t>304</a:t>
                      </a:r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600" u="none" strike="noStrike" dirty="0">
                          <a:effectLst/>
                          <a:latin typeface="+mj-lt"/>
                        </a:rPr>
                        <a:t>Tipperary</a:t>
                      </a:r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600" u="none" strike="noStrike" dirty="0">
                          <a:effectLst/>
                          <a:latin typeface="+mj-lt"/>
                        </a:rPr>
                        <a:t>421</a:t>
                      </a:r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4" marB="0" anchor="b"/>
                </a:tc>
              </a:tr>
              <a:tr h="257951">
                <a:tc>
                  <a:txBody>
                    <a:bodyPr/>
                    <a:lstStyle/>
                    <a:p>
                      <a:pPr algn="l" fontAlgn="b"/>
                      <a:r>
                        <a:rPr lang="en-IE" sz="1600" u="none" strike="noStrike" dirty="0">
                          <a:effectLst/>
                          <a:latin typeface="+mj-lt"/>
                        </a:rPr>
                        <a:t>Kilkenny</a:t>
                      </a:r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600" u="none" strike="noStrike" dirty="0">
                          <a:effectLst/>
                          <a:latin typeface="+mj-lt"/>
                        </a:rPr>
                        <a:t>303</a:t>
                      </a:r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600" u="none" strike="noStrike" dirty="0">
                          <a:effectLst/>
                          <a:latin typeface="+mj-lt"/>
                        </a:rPr>
                        <a:t>Waterford</a:t>
                      </a:r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600" u="none" strike="noStrike" dirty="0">
                          <a:effectLst/>
                          <a:latin typeface="+mj-lt"/>
                        </a:rPr>
                        <a:t>188</a:t>
                      </a:r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4" marB="0" anchor="b"/>
                </a:tc>
              </a:tr>
              <a:tr h="257951">
                <a:tc>
                  <a:txBody>
                    <a:bodyPr/>
                    <a:lstStyle/>
                    <a:p>
                      <a:pPr algn="l" fontAlgn="b"/>
                      <a:r>
                        <a:rPr lang="en-IE" sz="1600" u="none" strike="noStrike" dirty="0">
                          <a:effectLst/>
                          <a:latin typeface="+mj-lt"/>
                        </a:rPr>
                        <a:t>Laois</a:t>
                      </a:r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600" u="none" strike="noStrike" dirty="0">
                          <a:effectLst/>
                          <a:latin typeface="+mj-lt"/>
                        </a:rPr>
                        <a:t>429</a:t>
                      </a:r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600" u="none" strike="noStrike" dirty="0">
                          <a:effectLst/>
                          <a:latin typeface="+mj-lt"/>
                        </a:rPr>
                        <a:t>Westmeath</a:t>
                      </a:r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600" u="none" strike="noStrike" dirty="0">
                          <a:effectLst/>
                          <a:latin typeface="+mj-lt"/>
                        </a:rPr>
                        <a:t>165</a:t>
                      </a:r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4" marB="0" anchor="b"/>
                </a:tc>
              </a:tr>
              <a:tr h="257951">
                <a:tc>
                  <a:txBody>
                    <a:bodyPr/>
                    <a:lstStyle/>
                    <a:p>
                      <a:pPr algn="l" fontAlgn="b"/>
                      <a:r>
                        <a:rPr lang="en-IE" sz="1600" u="none" strike="noStrike" dirty="0">
                          <a:effectLst/>
                          <a:latin typeface="+mj-lt"/>
                        </a:rPr>
                        <a:t>Leitrim</a:t>
                      </a:r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600" u="none" strike="noStrike" dirty="0">
                          <a:effectLst/>
                          <a:latin typeface="+mj-lt"/>
                        </a:rPr>
                        <a:t>89</a:t>
                      </a:r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600" u="none" strike="noStrike" dirty="0">
                          <a:effectLst/>
                          <a:latin typeface="+mj-lt"/>
                        </a:rPr>
                        <a:t>Wexford</a:t>
                      </a:r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600" u="none" strike="noStrike" dirty="0">
                          <a:effectLst/>
                          <a:latin typeface="+mj-lt"/>
                        </a:rPr>
                        <a:t>1590</a:t>
                      </a:r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4" marB="0" anchor="b"/>
                </a:tc>
              </a:tr>
              <a:tr h="257951">
                <a:tc>
                  <a:txBody>
                    <a:bodyPr/>
                    <a:lstStyle/>
                    <a:p>
                      <a:pPr algn="l" fontAlgn="b"/>
                      <a:r>
                        <a:rPr lang="en-IE" sz="1600" u="none" strike="noStrike" dirty="0">
                          <a:effectLst/>
                          <a:latin typeface="+mj-lt"/>
                        </a:rPr>
                        <a:t>Limerick</a:t>
                      </a:r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600" u="none" strike="noStrike" dirty="0">
                          <a:effectLst/>
                          <a:latin typeface="+mj-lt"/>
                        </a:rPr>
                        <a:t>671</a:t>
                      </a:r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600" u="none" strike="noStrike" dirty="0">
                          <a:effectLst/>
                          <a:latin typeface="+mj-lt"/>
                        </a:rPr>
                        <a:t>Wicklow</a:t>
                      </a:r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600" u="none" strike="noStrike" dirty="0">
                          <a:effectLst/>
                          <a:latin typeface="+mj-lt"/>
                        </a:rPr>
                        <a:t>1044</a:t>
                      </a:r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4" marB="0" anchor="b"/>
                </a:tc>
              </a:tr>
              <a:tr h="270848">
                <a:tc>
                  <a:txBody>
                    <a:bodyPr/>
                    <a:lstStyle/>
                    <a:p>
                      <a:pPr algn="l" fontAlgn="b"/>
                      <a:r>
                        <a:rPr lang="en-IE" sz="16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6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4" marB="0" anchor="b"/>
                </a:tc>
              </a:tr>
              <a:tr h="283844">
                <a:tc>
                  <a:txBody>
                    <a:bodyPr/>
                    <a:lstStyle/>
                    <a:p>
                      <a:pPr algn="l" fontAlgn="b"/>
                      <a:r>
                        <a:rPr lang="en-IE" sz="1800" u="none" strike="noStrike" dirty="0">
                          <a:effectLst/>
                          <a:latin typeface="+mj-lt"/>
                        </a:rPr>
                        <a:t>Total</a:t>
                      </a:r>
                      <a:endParaRPr lang="en-IE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8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en-IE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8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en-IE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800" u="none" strike="noStrike" dirty="0">
                          <a:effectLst/>
                          <a:latin typeface="+mj-lt"/>
                        </a:rPr>
                        <a:t>12844</a:t>
                      </a:r>
                      <a:endParaRPr lang="en-IE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4" marB="0" anchor="b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IE" dirty="0" smtClean="0"/>
              <a:t>Vetting Forms Processed 2015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altLang="en-US" smtClean="0"/>
              <a:t>Mandatory Training for all appointed Clerical Users 7</a:t>
            </a:r>
            <a:r>
              <a:rPr lang="en-IE" altLang="en-US" baseline="30000" smtClean="0"/>
              <a:t>th</a:t>
            </a:r>
            <a:r>
              <a:rPr lang="en-IE" altLang="en-US" smtClean="0"/>
              <a:t> May – Croke Park </a:t>
            </a:r>
          </a:p>
          <a:p>
            <a:endParaRPr lang="en-IE" altLang="en-US" smtClean="0"/>
          </a:p>
          <a:p>
            <a:r>
              <a:rPr lang="en-IE" altLang="en-US" smtClean="0"/>
              <a:t>Agreement with NVB on number of Clerical Users – due on 27</a:t>
            </a:r>
            <a:r>
              <a:rPr lang="en-IE" altLang="en-US" baseline="30000" smtClean="0"/>
              <a:t>th</a:t>
            </a:r>
            <a:r>
              <a:rPr lang="en-IE" altLang="en-US" smtClean="0"/>
              <a:t> April </a:t>
            </a:r>
          </a:p>
          <a:p>
            <a:endParaRPr lang="en-IE" altLang="en-US" smtClean="0"/>
          </a:p>
          <a:p>
            <a:r>
              <a:rPr lang="en-IE" altLang="en-US" smtClean="0"/>
              <a:t>Not all Counties will be allocated a Clerical User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IE" dirty="0" smtClean="0"/>
              <a:t>Clerical User Training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IE" dirty="0" smtClean="0"/>
              <a:t>Vetting Forms Processed 2016</a:t>
            </a:r>
            <a:endParaRPr lang="en-IE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692275" y="1989138"/>
          <a:ext cx="6048375" cy="34559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2094"/>
                <a:gridCol w="2669498"/>
                <a:gridCol w="1866783"/>
              </a:tblGrid>
              <a:tr h="649447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IE" sz="1800" b="1" u="none" strike="noStrike" dirty="0">
                          <a:effectLst/>
                          <a:latin typeface="+mj-lt"/>
                        </a:rPr>
                        <a:t>Vetting Forms Processed </a:t>
                      </a:r>
                      <a:r>
                        <a:rPr lang="en-IE" sz="1800" b="1" u="none" strike="noStrike" dirty="0" smtClean="0">
                          <a:effectLst/>
                          <a:latin typeface="+mj-lt"/>
                        </a:rPr>
                        <a:t>to date for 2016</a:t>
                      </a:r>
                      <a:endParaRPr lang="en-IE" sz="1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4" marB="0" anchor="b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</a:tr>
              <a:tr h="463891">
                <a:tc>
                  <a:txBody>
                    <a:bodyPr/>
                    <a:lstStyle/>
                    <a:p>
                      <a:pPr algn="l" fontAlgn="b"/>
                      <a:r>
                        <a:rPr lang="en-IE" sz="1600" u="none" strike="noStrike" dirty="0" smtClean="0">
                          <a:effectLst/>
                          <a:latin typeface="+mj-lt"/>
                        </a:rPr>
                        <a:t>January 2016</a:t>
                      </a:r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4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IE" sz="1600" b="1" u="none" strike="noStrike" dirty="0">
                          <a:effectLst/>
                          <a:latin typeface="+mj-lt"/>
                        </a:rPr>
                        <a:t>293</a:t>
                      </a:r>
                      <a:endParaRPr lang="en-IE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4" marB="0" anchor="b"/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 marL="9525" marR="9525" marT="9525" marB="0" anchor="b"/>
                </a:tc>
              </a:tr>
              <a:tr h="463891">
                <a:tc>
                  <a:txBody>
                    <a:bodyPr/>
                    <a:lstStyle/>
                    <a:p>
                      <a:pPr algn="l" fontAlgn="b"/>
                      <a:r>
                        <a:rPr lang="en-IE" sz="1600" u="none" strike="noStrike" dirty="0" smtClean="0">
                          <a:effectLst/>
                          <a:latin typeface="+mj-lt"/>
                        </a:rPr>
                        <a:t>February 2016</a:t>
                      </a:r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4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IE" sz="1600" b="1" u="none" strike="noStrike" dirty="0">
                          <a:effectLst/>
                          <a:latin typeface="+mj-lt"/>
                        </a:rPr>
                        <a:t>2150</a:t>
                      </a:r>
                      <a:endParaRPr lang="en-IE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4" marB="0" anchor="b"/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 marL="9525" marR="9525" marT="9525" marB="0" anchor="b"/>
                </a:tc>
              </a:tr>
              <a:tr h="463891">
                <a:tc>
                  <a:txBody>
                    <a:bodyPr/>
                    <a:lstStyle/>
                    <a:p>
                      <a:pPr algn="l" fontAlgn="b"/>
                      <a:r>
                        <a:rPr lang="en-IE" sz="1600" u="none" strike="noStrike" dirty="0" smtClean="0">
                          <a:effectLst/>
                          <a:latin typeface="+mj-lt"/>
                        </a:rPr>
                        <a:t>March 2016 </a:t>
                      </a:r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4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IE" sz="1600" b="1" u="none" strike="noStrike" dirty="0">
                          <a:effectLst/>
                          <a:latin typeface="+mj-lt"/>
                        </a:rPr>
                        <a:t>1388</a:t>
                      </a:r>
                      <a:endParaRPr lang="en-IE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4" marB="0" anchor="b"/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 marL="9525" marR="9525" marT="9525" marB="0" anchor="b"/>
                </a:tc>
              </a:tr>
              <a:tr h="463891">
                <a:tc>
                  <a:txBody>
                    <a:bodyPr/>
                    <a:lstStyle/>
                    <a:p>
                      <a:pPr algn="l" fontAlgn="b"/>
                      <a:r>
                        <a:rPr lang="en-IE" sz="1600" u="none" strike="noStrike" dirty="0" smtClean="0">
                          <a:effectLst/>
                          <a:latin typeface="+mj-lt"/>
                        </a:rPr>
                        <a:t>April 2016</a:t>
                      </a:r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4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IE" sz="1600" b="1" u="none" strike="noStrike" dirty="0" smtClean="0">
                          <a:effectLst/>
                          <a:latin typeface="+mj-lt"/>
                        </a:rPr>
                        <a:t>2704</a:t>
                      </a:r>
                      <a:endParaRPr lang="en-IE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4" marB="0" anchor="b"/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 marL="9525" marR="9525" marT="9525" marB="0" anchor="b"/>
                </a:tc>
              </a:tr>
              <a:tr h="463891">
                <a:tc>
                  <a:txBody>
                    <a:bodyPr/>
                    <a:lstStyle/>
                    <a:p>
                      <a:pPr algn="l" fontAlgn="b"/>
                      <a:r>
                        <a:rPr lang="en-IE" sz="16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en-IE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E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endParaRPr lang="en-IE" sz="1800" b="1" dirty="0">
                        <a:latin typeface="+mj-lt"/>
                      </a:endParaRPr>
                    </a:p>
                  </a:txBody>
                  <a:tcPr marL="9525" marR="9525" marT="9524" marB="0" anchor="b"/>
                </a:tc>
              </a:tr>
              <a:tr h="487086">
                <a:tc>
                  <a:txBody>
                    <a:bodyPr/>
                    <a:lstStyle/>
                    <a:p>
                      <a:pPr algn="l" fontAlgn="b"/>
                      <a:r>
                        <a:rPr lang="en-IE" sz="1600" b="1" u="none" strike="noStrike" dirty="0">
                          <a:effectLst/>
                          <a:latin typeface="+mj-lt"/>
                        </a:rPr>
                        <a:t>Total</a:t>
                      </a:r>
                      <a:endParaRPr lang="en-IE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4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IE" sz="1600" b="1" u="none" strike="noStrike" dirty="0">
                          <a:effectLst/>
                          <a:latin typeface="+mj-lt"/>
                        </a:rPr>
                        <a:t>6535</a:t>
                      </a:r>
                      <a:endParaRPr lang="en-IE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4" marB="0" anchor="b"/>
                </a:tc>
                <a:tc hMerge="1">
                  <a:txBody>
                    <a:bodyPr/>
                    <a:lstStyle/>
                    <a:p>
                      <a:endParaRPr lang="en-IE" dirty="0"/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051720" y="1268760"/>
            <a:ext cx="5760640" cy="2880320"/>
          </a:xfrm>
          <a:prstGeom prst="rect">
            <a:avLst/>
          </a:prstGeom>
          <a:noFill/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IE" sz="3600" b="1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j-lt"/>
                <a:ea typeface="+mj-ea"/>
                <a:cs typeface="Times New Roman" pitchFamily="18" charset="0"/>
              </a:rPr>
              <a:t>Information required for vetting invite</a:t>
            </a:r>
            <a:endParaRPr lang="en-IE" sz="3600" b="1" cap="all" dirty="0">
              <a:ln w="10541" cmpd="sng">
                <a:noFill/>
                <a:prstDash val="solid"/>
              </a:ln>
              <a:solidFill>
                <a:schemeClr val="tx2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j-lt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5138" y="1484313"/>
            <a:ext cx="8229600" cy="4681537"/>
          </a:xfrm>
        </p:spPr>
        <p:txBody>
          <a:bodyPr/>
          <a:lstStyle/>
          <a:p>
            <a:pPr marL="109537" indent="0">
              <a:buFont typeface="Wingdings 3" pitchFamily="18" charset="2"/>
              <a:buNone/>
              <a:defRPr/>
            </a:pPr>
            <a:r>
              <a:rPr lang="en-IE" sz="2800" b="1" dirty="0" smtClean="0">
                <a:solidFill>
                  <a:srgbClr val="080808"/>
                </a:solidFill>
                <a:latin typeface="+mj-lt"/>
                <a:cs typeface="Times New Roman" pitchFamily="18" charset="0"/>
              </a:rPr>
              <a:t>There are 9 key </a:t>
            </a:r>
            <a:r>
              <a:rPr lang="en-IE" sz="2800" b="1" dirty="0">
                <a:solidFill>
                  <a:srgbClr val="080808"/>
                </a:solidFill>
                <a:latin typeface="+mj-lt"/>
                <a:cs typeface="Times New Roman" pitchFamily="18" charset="0"/>
              </a:rPr>
              <a:t>p</a:t>
            </a:r>
            <a:r>
              <a:rPr lang="en-IE" sz="2800" b="1" dirty="0" smtClean="0">
                <a:solidFill>
                  <a:srgbClr val="080808"/>
                </a:solidFill>
                <a:latin typeface="+mj-lt"/>
                <a:cs typeface="Times New Roman" pitchFamily="18" charset="0"/>
              </a:rPr>
              <a:t>ieces of information subject must provide before an invitation can be issued: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IE" sz="1800" dirty="0" smtClean="0">
                <a:solidFill>
                  <a:srgbClr val="080808"/>
                </a:solidFill>
                <a:latin typeface="+mj-lt"/>
                <a:cs typeface="Times New Roman" pitchFamily="18" charset="0"/>
              </a:rPr>
              <a:t>Proof of </a:t>
            </a:r>
            <a:r>
              <a:rPr lang="en-IE" sz="1800" dirty="0" smtClean="0">
                <a:latin typeface="+mj-lt"/>
                <a:cs typeface="Times New Roman" panose="02020603050405020304" pitchFamily="18" charset="0"/>
              </a:rPr>
              <a:t>identity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IE" sz="1800" dirty="0" smtClean="0">
                <a:latin typeface="+mj-lt"/>
                <a:cs typeface="Times New Roman" panose="02020603050405020304" pitchFamily="18" charset="0"/>
              </a:rPr>
              <a:t>Proof of current address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IE" sz="1800" dirty="0" smtClean="0">
                <a:solidFill>
                  <a:srgbClr val="080808"/>
                </a:solidFill>
                <a:latin typeface="+mj-lt"/>
                <a:cs typeface="Times New Roman" pitchFamily="18" charset="0"/>
              </a:rPr>
              <a:t>County (</a:t>
            </a:r>
            <a:r>
              <a:rPr lang="en-IE" sz="1800" dirty="0" smtClean="0">
                <a:latin typeface="+mj-lt"/>
                <a:cs typeface="Times New Roman" panose="02020603050405020304" pitchFamily="18" charset="0"/>
              </a:rPr>
              <a:t>what County Board is your Club affiliated)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IE" sz="1800" dirty="0" smtClean="0">
                <a:solidFill>
                  <a:srgbClr val="080808"/>
                </a:solidFill>
                <a:latin typeface="+mj-lt"/>
                <a:cs typeface="Times New Roman" pitchFamily="18" charset="0"/>
              </a:rPr>
              <a:t>Subjects club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IE" sz="1800" dirty="0" smtClean="0">
                <a:solidFill>
                  <a:srgbClr val="080808"/>
                </a:solidFill>
                <a:latin typeface="+mj-lt"/>
                <a:cs typeface="Times New Roman" pitchFamily="18" charset="0"/>
              </a:rPr>
              <a:t>Subjects name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IE" sz="1800" dirty="0">
                <a:solidFill>
                  <a:srgbClr val="080808"/>
                </a:solidFill>
                <a:cs typeface="Times New Roman" pitchFamily="18" charset="0"/>
              </a:rPr>
              <a:t>Subjects</a:t>
            </a:r>
            <a:r>
              <a:rPr lang="en-IE" sz="1800" dirty="0" smtClean="0">
                <a:solidFill>
                  <a:srgbClr val="080808"/>
                </a:solidFill>
                <a:latin typeface="+mj-lt"/>
                <a:cs typeface="Times New Roman" pitchFamily="18" charset="0"/>
              </a:rPr>
              <a:t> date of birth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IE" sz="1800" dirty="0" smtClean="0">
                <a:solidFill>
                  <a:srgbClr val="080808"/>
                </a:solidFill>
                <a:cs typeface="Times New Roman" pitchFamily="18" charset="0"/>
              </a:rPr>
              <a:t>Subjects</a:t>
            </a:r>
            <a:r>
              <a:rPr lang="en-IE" sz="1800" dirty="0" smtClean="0">
                <a:solidFill>
                  <a:srgbClr val="080808"/>
                </a:solidFill>
                <a:latin typeface="+mj-lt"/>
                <a:cs typeface="Times New Roman" pitchFamily="18" charset="0"/>
              </a:rPr>
              <a:t> email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IE" sz="1800" dirty="0">
                <a:solidFill>
                  <a:srgbClr val="080808"/>
                </a:solidFill>
                <a:cs typeface="Times New Roman" pitchFamily="18" charset="0"/>
              </a:rPr>
              <a:t>Subjects </a:t>
            </a:r>
            <a:r>
              <a:rPr lang="en-IE" sz="1800" dirty="0">
                <a:solidFill>
                  <a:srgbClr val="080808"/>
                </a:solidFill>
                <a:latin typeface="+mj-lt"/>
                <a:cs typeface="Times New Roman" pitchFamily="18" charset="0"/>
              </a:rPr>
              <a:t>c</a:t>
            </a:r>
            <a:r>
              <a:rPr lang="en-IE" sz="1800" dirty="0" smtClean="0">
                <a:solidFill>
                  <a:srgbClr val="080808"/>
                </a:solidFill>
                <a:latin typeface="+mj-lt"/>
                <a:cs typeface="Times New Roman" pitchFamily="18" charset="0"/>
              </a:rPr>
              <a:t>ontact </a:t>
            </a:r>
            <a:r>
              <a:rPr lang="en-IE" sz="1800" dirty="0">
                <a:solidFill>
                  <a:srgbClr val="080808"/>
                </a:solidFill>
                <a:latin typeface="+mj-lt"/>
                <a:cs typeface="Times New Roman" pitchFamily="18" charset="0"/>
              </a:rPr>
              <a:t>n</a:t>
            </a:r>
            <a:r>
              <a:rPr lang="en-IE" sz="1800" dirty="0" smtClean="0">
                <a:solidFill>
                  <a:srgbClr val="080808"/>
                </a:solidFill>
                <a:latin typeface="+mj-lt"/>
                <a:cs typeface="Times New Roman" pitchFamily="18" charset="0"/>
              </a:rPr>
              <a:t>umber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IE" sz="1800" dirty="0" smtClean="0">
                <a:solidFill>
                  <a:srgbClr val="080808"/>
                </a:solidFill>
                <a:latin typeface="+mj-lt"/>
                <a:cs typeface="Times New Roman" pitchFamily="18" charset="0"/>
              </a:rPr>
              <a:t>The role the </a:t>
            </a:r>
            <a:r>
              <a:rPr lang="en-IE" sz="1800" dirty="0">
                <a:solidFill>
                  <a:srgbClr val="080808"/>
                </a:solidFill>
                <a:cs typeface="Times New Roman" pitchFamily="18" charset="0"/>
              </a:rPr>
              <a:t>s</a:t>
            </a:r>
            <a:r>
              <a:rPr lang="en-IE" sz="1800" dirty="0" smtClean="0">
                <a:solidFill>
                  <a:srgbClr val="080808"/>
                </a:solidFill>
                <a:cs typeface="Times New Roman" pitchFamily="18" charset="0"/>
              </a:rPr>
              <a:t>ubject</a:t>
            </a:r>
            <a:r>
              <a:rPr lang="en-IE" sz="1800" dirty="0" smtClean="0">
                <a:solidFill>
                  <a:srgbClr val="080808"/>
                </a:solidFill>
                <a:latin typeface="+mj-lt"/>
                <a:cs typeface="Times New Roman" pitchFamily="18" charset="0"/>
              </a:rPr>
              <a:t> is being vetted for</a:t>
            </a:r>
          </a:p>
          <a:p>
            <a:pPr>
              <a:buFont typeface="Arial" pitchFamily="34" charset="0"/>
              <a:buChar char="•"/>
              <a:defRPr/>
            </a:pPr>
            <a:endParaRPr lang="en-IE" sz="1800" dirty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IE" sz="3200" dirty="0">
                <a:solidFill>
                  <a:srgbClr val="080808"/>
                </a:solidFill>
                <a:cs typeface="Times New Roman" pitchFamily="18" charset="0"/>
              </a:rPr>
              <a:t>Information required for an </a:t>
            </a:r>
            <a:r>
              <a:rPr lang="en-IE" sz="3200" dirty="0" smtClean="0">
                <a:solidFill>
                  <a:srgbClr val="080808"/>
                </a:solidFill>
                <a:cs typeface="Times New Roman" pitchFamily="18" charset="0"/>
              </a:rPr>
              <a:t>Invitation</a:t>
            </a:r>
            <a:endParaRPr lang="en-IE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Font typeface="Wingdings 3" pitchFamily="18" charset="2"/>
              <a:buNone/>
              <a:defRPr/>
            </a:pPr>
            <a:endParaRPr lang="en-IE" sz="2800" b="1" dirty="0" smtClean="0">
              <a:solidFill>
                <a:srgbClr val="080808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537" indent="0">
              <a:buFont typeface="Wingdings 3" pitchFamily="18" charset="2"/>
              <a:buNone/>
              <a:defRPr/>
            </a:pPr>
            <a:r>
              <a:rPr lang="en-IE" sz="2400" b="1" dirty="0" smtClean="0">
                <a:latin typeface="+mj-lt"/>
              </a:rPr>
              <a:t>National </a:t>
            </a:r>
            <a:r>
              <a:rPr lang="en-IE" sz="2400" b="1" dirty="0">
                <a:latin typeface="+mj-lt"/>
              </a:rPr>
              <a:t>Vetting Bureau (Children and Vulnerable Persons) Acts 2012 to 2016 Under Sec 26(b) </a:t>
            </a:r>
            <a:r>
              <a:rPr lang="en-IE" sz="2400" b="1" dirty="0" smtClean="0">
                <a:latin typeface="+mj-lt"/>
              </a:rPr>
              <a:t>states that it </a:t>
            </a:r>
            <a:r>
              <a:rPr lang="en-IE" sz="2400" b="1" dirty="0">
                <a:latin typeface="+mj-lt"/>
              </a:rPr>
              <a:t>is an offence to </a:t>
            </a:r>
            <a:r>
              <a:rPr lang="en-IE" sz="2400" b="1" dirty="0" smtClean="0">
                <a:latin typeface="+mj-lt"/>
              </a:rPr>
              <a:t>make a </a:t>
            </a:r>
            <a:r>
              <a:rPr lang="en-IE" sz="2400" b="1" dirty="0">
                <a:latin typeface="+mj-lt"/>
              </a:rPr>
              <a:t>false statement for the purpose of obtaining a vetting </a:t>
            </a:r>
            <a:r>
              <a:rPr lang="en-IE" sz="2400" b="1" dirty="0" smtClean="0">
                <a:latin typeface="+mj-lt"/>
              </a:rPr>
              <a:t>disclosure</a:t>
            </a:r>
          </a:p>
          <a:p>
            <a:pPr marL="109537" indent="0">
              <a:buFont typeface="Wingdings 3" pitchFamily="18" charset="2"/>
              <a:buNone/>
              <a:defRPr/>
            </a:pPr>
            <a:endParaRPr lang="en-IE" sz="2400" b="1" dirty="0">
              <a:solidFill>
                <a:srgbClr val="080808"/>
              </a:solidFill>
              <a:latin typeface="+mj-lt"/>
              <a:cs typeface="Times New Roman" pitchFamily="18" charset="0"/>
            </a:endParaRPr>
          </a:p>
          <a:p>
            <a:pPr marL="109537" indent="0">
              <a:buFont typeface="Wingdings 3" pitchFamily="18" charset="2"/>
              <a:buNone/>
              <a:defRPr/>
            </a:pPr>
            <a:r>
              <a:rPr lang="en-IE" sz="2400" b="1" dirty="0" smtClean="0">
                <a:solidFill>
                  <a:srgbClr val="080808"/>
                </a:solidFill>
                <a:latin typeface="+mj-lt"/>
                <a:cs typeface="Times New Roman" pitchFamily="18" charset="0"/>
              </a:rPr>
              <a:t>Procedures must be adhered to in relation to proof </a:t>
            </a:r>
            <a:r>
              <a:rPr lang="en-IE" sz="2400" b="1" dirty="0">
                <a:solidFill>
                  <a:srgbClr val="080808"/>
                </a:solidFill>
                <a:latin typeface="+mj-lt"/>
                <a:cs typeface="Times New Roman" pitchFamily="18" charset="0"/>
              </a:rPr>
              <a:t>of </a:t>
            </a:r>
            <a:r>
              <a:rPr lang="en-IE" sz="2400" b="1" dirty="0" smtClean="0">
                <a:solidFill>
                  <a:srgbClr val="080808"/>
                </a:solidFill>
                <a:latin typeface="+mj-lt"/>
                <a:cs typeface="Times New Roman" pitchFamily="18" charset="0"/>
              </a:rPr>
              <a:t>identity </a:t>
            </a:r>
            <a:r>
              <a:rPr lang="en-IE" sz="2400" b="1" dirty="0">
                <a:solidFill>
                  <a:srgbClr val="080808"/>
                </a:solidFill>
                <a:latin typeface="+mj-lt"/>
                <a:cs typeface="Times New Roman" pitchFamily="18" charset="0"/>
              </a:rPr>
              <a:t>and </a:t>
            </a:r>
            <a:r>
              <a:rPr lang="en-IE" sz="2400" b="1" dirty="0" smtClean="0">
                <a:solidFill>
                  <a:srgbClr val="080808"/>
                </a:solidFill>
                <a:latin typeface="+mj-lt"/>
                <a:cs typeface="Times New Roman" pitchFamily="18" charset="0"/>
              </a:rPr>
              <a:t>confirmation </a:t>
            </a:r>
            <a:r>
              <a:rPr lang="en-IE" sz="2400" b="1" dirty="0">
                <a:solidFill>
                  <a:srgbClr val="080808"/>
                </a:solidFill>
                <a:latin typeface="+mj-lt"/>
                <a:cs typeface="Times New Roman" pitchFamily="18" charset="0"/>
              </a:rPr>
              <a:t>of the </a:t>
            </a:r>
            <a:r>
              <a:rPr lang="en-IE" sz="2400" b="1" dirty="0" smtClean="0">
                <a:solidFill>
                  <a:srgbClr val="080808"/>
                </a:solidFill>
                <a:latin typeface="+mj-lt"/>
                <a:cs typeface="Times New Roman" pitchFamily="18" charset="0"/>
              </a:rPr>
              <a:t>current </a:t>
            </a:r>
            <a:r>
              <a:rPr lang="en-IE" sz="2400" b="1" dirty="0">
                <a:solidFill>
                  <a:srgbClr val="080808"/>
                </a:solidFill>
                <a:latin typeface="+mj-lt"/>
                <a:cs typeface="Times New Roman" pitchFamily="18" charset="0"/>
              </a:rPr>
              <a:t>a</a:t>
            </a:r>
            <a:r>
              <a:rPr lang="en-IE" sz="2400" b="1" dirty="0" smtClean="0">
                <a:solidFill>
                  <a:srgbClr val="080808"/>
                </a:solidFill>
                <a:latin typeface="+mj-lt"/>
                <a:cs typeface="Times New Roman" pitchFamily="18" charset="0"/>
              </a:rPr>
              <a:t>ddress </a:t>
            </a:r>
            <a:r>
              <a:rPr lang="en-IE" sz="2400" b="1" u="sng" dirty="0" smtClean="0">
                <a:solidFill>
                  <a:srgbClr val="080808"/>
                </a:solidFill>
                <a:latin typeface="+mj-lt"/>
                <a:cs typeface="Times New Roman" pitchFamily="18" charset="0"/>
              </a:rPr>
              <a:t>BEFORE</a:t>
            </a:r>
            <a:r>
              <a:rPr lang="en-IE" sz="2400" b="1" dirty="0" smtClean="0">
                <a:solidFill>
                  <a:srgbClr val="080808"/>
                </a:solidFill>
                <a:latin typeface="+mj-lt"/>
                <a:cs typeface="Times New Roman" pitchFamily="18" charset="0"/>
              </a:rPr>
              <a:t> </a:t>
            </a:r>
            <a:r>
              <a:rPr lang="en-IE" sz="2400" b="1" dirty="0">
                <a:solidFill>
                  <a:srgbClr val="080808"/>
                </a:solidFill>
                <a:latin typeface="+mj-lt"/>
                <a:cs typeface="Times New Roman" pitchFamily="18" charset="0"/>
              </a:rPr>
              <a:t>the vetting process can </a:t>
            </a:r>
            <a:r>
              <a:rPr lang="en-IE" sz="2400" b="1" dirty="0" smtClean="0">
                <a:solidFill>
                  <a:srgbClr val="080808"/>
                </a:solidFill>
                <a:latin typeface="+mj-lt"/>
                <a:cs typeface="Times New Roman" pitchFamily="18" charset="0"/>
              </a:rPr>
              <a:t>commence</a:t>
            </a:r>
            <a:endParaRPr lang="en-IE" sz="2400" b="1" dirty="0">
              <a:solidFill>
                <a:srgbClr val="080808"/>
              </a:solidFill>
              <a:latin typeface="+mj-lt"/>
              <a:cs typeface="Times New Roman" pitchFamily="18" charset="0"/>
            </a:endParaRPr>
          </a:p>
          <a:p>
            <a:pPr marL="109537" indent="0">
              <a:buFont typeface="Wingdings 3" pitchFamily="18" charset="2"/>
              <a:buNone/>
              <a:defRPr/>
            </a:pPr>
            <a:endParaRPr lang="en-IE" sz="1800" b="1" dirty="0" smtClean="0">
              <a:solidFill>
                <a:srgbClr val="080808"/>
              </a:solidFill>
              <a:latin typeface="+mj-lt"/>
              <a:cs typeface="Times New Roman" pitchFamily="18" charset="0"/>
            </a:endParaRPr>
          </a:p>
          <a:p>
            <a:pPr>
              <a:defRPr/>
            </a:pPr>
            <a:endParaRPr lang="en-IE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IE" sz="4400" dirty="0">
                <a:solidFill>
                  <a:srgbClr val="080808"/>
                </a:solidFill>
                <a:cs typeface="Times New Roman" pitchFamily="18" charset="0"/>
              </a:rPr>
              <a:t>Proof of Identity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altLang="en-US" smtClean="0"/>
          </a:p>
          <a:p>
            <a:r>
              <a:rPr lang="en-IE" altLang="en-US" smtClean="0"/>
              <a:t>Proof of identity, as supplied by the vetting subject, shall be retained on the GAA database or by the Club Children’s Officer* until such time as the vetting process has been completed.</a:t>
            </a:r>
          </a:p>
          <a:p>
            <a:endParaRPr lang="en-IE" altLang="en-US" smtClean="0"/>
          </a:p>
          <a:p>
            <a:r>
              <a:rPr lang="en-IE" altLang="en-US" smtClean="0"/>
              <a:t>The identification documents may then be disposed of once the vetting application has been completed.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IE" dirty="0" smtClean="0"/>
              <a:t>Retention of identification Documents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051720" y="1268760"/>
            <a:ext cx="5760640" cy="2880320"/>
          </a:xfrm>
          <a:prstGeom prst="rect">
            <a:avLst/>
          </a:prstGeom>
          <a:noFill/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IE" sz="3200" b="1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j-lt"/>
                <a:ea typeface="+mj-ea"/>
                <a:cs typeface="Times New Roman" pitchFamily="18" charset="0"/>
              </a:rPr>
              <a:t>Vetting Identification Process</a:t>
            </a:r>
            <a:endParaRPr lang="en-IE" sz="3200" b="1" cap="all" dirty="0">
              <a:ln w="10541" cmpd="sng">
                <a:noFill/>
                <a:prstDash val="solid"/>
              </a:ln>
              <a:solidFill>
                <a:schemeClr val="tx2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j-lt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3" pitchFamily="18" charset="2"/>
              <a:buNone/>
            </a:pPr>
            <a:r>
              <a:rPr lang="en-IE" altLang="en-US" smtClean="0"/>
              <a:t> </a:t>
            </a:r>
          </a:p>
          <a:p>
            <a:pPr>
              <a:buFont typeface="Wingdings 3" pitchFamily="18" charset="2"/>
              <a:buNone/>
            </a:pPr>
            <a:r>
              <a:rPr lang="en-US" altLang="en-US" smtClean="0"/>
              <a:t> </a:t>
            </a:r>
            <a:endParaRPr lang="en-IE" altLang="en-US" smtClean="0"/>
          </a:p>
          <a:p>
            <a:pPr>
              <a:buFont typeface="Wingdings 3" pitchFamily="18" charset="2"/>
              <a:buNone/>
            </a:pPr>
            <a:r>
              <a:rPr lang="en-US" altLang="en-US" b="1" smtClean="0"/>
              <a:t> </a:t>
            </a:r>
            <a:r>
              <a:rPr lang="en-US" altLang="en-US" smtClean="0"/>
              <a:t> </a:t>
            </a:r>
            <a:endParaRPr lang="en-IE" altLang="en-US" smtClean="0"/>
          </a:p>
          <a:p>
            <a:pPr>
              <a:buFont typeface="Wingdings 3" pitchFamily="18" charset="2"/>
              <a:buNone/>
            </a:pPr>
            <a:endParaRPr lang="en-IE" altLang="en-US" smtClean="0"/>
          </a:p>
          <a:p>
            <a:pPr>
              <a:buFont typeface="Wingdings 3" pitchFamily="18" charset="2"/>
              <a:buNone/>
            </a:pPr>
            <a:r>
              <a:rPr lang="en-US" altLang="en-US" smtClean="0"/>
              <a:t> </a:t>
            </a:r>
            <a:endParaRPr lang="en-IE" altLang="en-US" smtClean="0"/>
          </a:p>
          <a:p>
            <a:endParaRPr lang="en-IE" altLang="en-US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IE" sz="3200" dirty="0"/>
              <a:t> </a:t>
            </a:r>
            <a:r>
              <a:rPr lang="en-IE" sz="3200" dirty="0" smtClean="0"/>
              <a:t> Vetting – Verify identity</a:t>
            </a:r>
            <a:endParaRPr lang="en-IE" sz="32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39750" y="1341438"/>
          <a:ext cx="7488238" cy="44719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8550"/>
                <a:gridCol w="972990"/>
                <a:gridCol w="736698"/>
              </a:tblGrid>
              <a:tr h="374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Calibri"/>
                          <a:ea typeface="MS Mincho"/>
                          <a:cs typeface="Times New Roman"/>
                        </a:rPr>
                        <a:t>Identification</a:t>
                      </a:r>
                      <a:endParaRPr lang="en-IE" sz="12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Calibri"/>
                          <a:ea typeface="MS Mincho"/>
                          <a:cs typeface="Times New Roman"/>
                        </a:rPr>
                        <a:t>Score</a:t>
                      </a:r>
                      <a:endParaRPr lang="en-IE" sz="12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  <a:latin typeface="Calibri"/>
                          <a:ea typeface="MS Mincho"/>
                          <a:cs typeface="Times New Roman"/>
                        </a:rPr>
                        <a:t>Tick</a:t>
                      </a:r>
                      <a:endParaRPr lang="en-IE" sz="12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75" marR="68575" marT="0" marB="0"/>
                </a:tc>
              </a:tr>
              <a:tr h="3452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libri"/>
                          <a:ea typeface="MS Mincho"/>
                          <a:cs typeface="Times New Roman"/>
                        </a:rPr>
                        <a:t>Irish driving licence or learner permit (new credit card format)</a:t>
                      </a:r>
                      <a:endParaRPr lang="en-IE" sz="12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latin typeface="Calibri"/>
                          <a:ea typeface="MS Mincho"/>
                          <a:cs typeface="Times New Roman"/>
                        </a:rPr>
                        <a:t>80</a:t>
                      </a:r>
                      <a:endParaRPr lang="en-IE" sz="12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75" marR="68575" marT="0" marB="0"/>
                </a:tc>
              </a:tr>
              <a:tr h="3599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libri"/>
                          <a:ea typeface="MS Mincho"/>
                          <a:cs typeface="Times New Roman"/>
                        </a:rPr>
                        <a:t>Irish Public Services Card</a:t>
                      </a:r>
                      <a:endParaRPr lang="en-IE" sz="12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libri"/>
                          <a:ea typeface="MS Mincho"/>
                          <a:cs typeface="Times New Roman"/>
                        </a:rPr>
                        <a:t>80</a:t>
                      </a:r>
                      <a:endParaRPr lang="en-IE" sz="12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75" marR="68575" marT="0" marB="0"/>
                </a:tc>
              </a:tr>
              <a:tr h="3599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libri"/>
                          <a:ea typeface="MS Mincho"/>
                          <a:cs typeface="Times New Roman"/>
                        </a:rPr>
                        <a:t>Passport  (from country of citizenship)</a:t>
                      </a:r>
                      <a:endParaRPr lang="en-IE" sz="12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latin typeface="Calibri"/>
                          <a:ea typeface="MS Mincho"/>
                          <a:cs typeface="Times New Roman"/>
                        </a:rPr>
                        <a:t>80</a:t>
                      </a:r>
                      <a:endParaRPr lang="en-IE" sz="12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75" marR="68575" marT="0" marB="0"/>
                </a:tc>
              </a:tr>
              <a:tr h="3599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libri"/>
                          <a:ea typeface="MS Mincho"/>
                          <a:cs typeface="Times New Roman"/>
                        </a:rPr>
                        <a:t>Irish certificate of naturalisation </a:t>
                      </a:r>
                      <a:endParaRPr lang="en-IE" sz="12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libri"/>
                          <a:ea typeface="MS Mincho"/>
                          <a:cs typeface="Times New Roman"/>
                        </a:rPr>
                        <a:t>50</a:t>
                      </a:r>
                      <a:endParaRPr lang="en-IE" sz="12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75" marR="68575" marT="0" marB="0"/>
                </a:tc>
              </a:tr>
              <a:tr h="3599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libri"/>
                          <a:ea typeface="MS Mincho"/>
                          <a:cs typeface="Times New Roman"/>
                        </a:rPr>
                        <a:t>Birth certificate</a:t>
                      </a:r>
                      <a:endParaRPr lang="en-IE" sz="12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libri"/>
                          <a:ea typeface="MS Mincho"/>
                          <a:cs typeface="Times New Roman"/>
                        </a:rPr>
                        <a:t>50</a:t>
                      </a:r>
                      <a:endParaRPr lang="en-IE" sz="12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75" marR="68575" marT="0" marB="0"/>
                </a:tc>
              </a:tr>
              <a:tr h="3142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libri"/>
                          <a:ea typeface="MS Mincho"/>
                          <a:cs typeface="Times New Roman"/>
                        </a:rPr>
                        <a:t>Garda National Immigration Bureau (</a:t>
                      </a:r>
                      <a:r>
                        <a:rPr lang="en-US" sz="1100" dirty="0">
                          <a:latin typeface="Calibri"/>
                          <a:ea typeface="MS Mincho"/>
                          <a:cs typeface="Times New Roman"/>
                        </a:rPr>
                        <a:t>GNIB) card</a:t>
                      </a:r>
                      <a:endParaRPr lang="en-IE" sz="12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libri"/>
                          <a:ea typeface="MS Mincho"/>
                          <a:cs typeface="Times New Roman"/>
                        </a:rPr>
                        <a:t>50</a:t>
                      </a:r>
                      <a:endParaRPr lang="en-IE" sz="12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75" marR="68575" marT="0" marB="0"/>
                </a:tc>
              </a:tr>
              <a:tr h="3032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libri"/>
                          <a:ea typeface="MS Mincho"/>
                          <a:cs typeface="Times New Roman"/>
                        </a:rPr>
                        <a:t>National Identity Card </a:t>
                      </a:r>
                      <a:r>
                        <a:rPr lang="en-US" sz="1100" dirty="0">
                          <a:latin typeface="Calibri"/>
                          <a:ea typeface="MS Mincho"/>
                          <a:cs typeface="Times New Roman"/>
                        </a:rPr>
                        <a:t>for EU/EEA/Swiss citizens</a:t>
                      </a:r>
                      <a:endParaRPr lang="en-IE" sz="12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libri"/>
                          <a:ea typeface="MS Mincho"/>
                          <a:cs typeface="Times New Roman"/>
                        </a:rPr>
                        <a:t>50</a:t>
                      </a:r>
                      <a:endParaRPr lang="en-IE" sz="12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75" marR="68575" marT="0" marB="0"/>
                </a:tc>
              </a:tr>
              <a:tr h="2923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libri"/>
                          <a:ea typeface="MS Mincho"/>
                          <a:cs typeface="Times New Roman"/>
                        </a:rPr>
                        <a:t>Irish driving licence or learner permit (old paper format)</a:t>
                      </a:r>
                      <a:endParaRPr lang="en-IE" sz="12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libri"/>
                          <a:ea typeface="MS Mincho"/>
                          <a:cs typeface="Times New Roman"/>
                        </a:rPr>
                        <a:t>40</a:t>
                      </a:r>
                      <a:endParaRPr lang="en-IE" sz="12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75" marR="68575" marT="0" marB="0"/>
                </a:tc>
              </a:tr>
              <a:tr h="2814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libri"/>
                          <a:ea typeface="MS Mincho"/>
                          <a:cs typeface="Times New Roman"/>
                        </a:rPr>
                        <a:t>Employment ID</a:t>
                      </a:r>
                      <a:endParaRPr lang="en-IE" sz="12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IE" sz="12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75" marR="68575" marT="0" marB="0"/>
                </a:tc>
              </a:tr>
              <a:tr h="27056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 dirty="0">
                          <a:latin typeface="Calibri"/>
                          <a:ea typeface="MS Mincho"/>
                          <a:cs typeface="Times New Roman"/>
                        </a:rPr>
                        <a:t>ID card issued by employer (with name and address)</a:t>
                      </a:r>
                      <a:endParaRPr lang="en-IE" sz="12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libri"/>
                          <a:ea typeface="MS Mincho"/>
                          <a:cs typeface="Times New Roman"/>
                        </a:rPr>
                        <a:t>35</a:t>
                      </a:r>
                      <a:endParaRPr lang="en-IE" sz="12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75" marR="68575" marT="0" marB="0"/>
                </a:tc>
              </a:tr>
              <a:tr h="218236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 dirty="0">
                          <a:latin typeface="Calibri"/>
                          <a:ea typeface="MS Mincho"/>
                          <a:cs typeface="Times New Roman"/>
                        </a:rPr>
                        <a:t>ID card issued by employer (name only)</a:t>
                      </a:r>
                      <a:endParaRPr lang="en-IE" sz="12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libri"/>
                          <a:ea typeface="MS Mincho"/>
                          <a:cs typeface="Times New Roman"/>
                        </a:rPr>
                        <a:t>25</a:t>
                      </a:r>
                      <a:endParaRPr lang="en-IE" sz="12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75" marR="68575" marT="0" marB="0"/>
                </a:tc>
              </a:tr>
              <a:tr h="3214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libri"/>
                          <a:ea typeface="MS Mincho"/>
                          <a:cs typeface="Times New Roman"/>
                        </a:rPr>
                        <a:t>Letter from employer </a:t>
                      </a:r>
                      <a:r>
                        <a:rPr lang="en-US" sz="1100" dirty="0">
                          <a:latin typeface="Calibri"/>
                          <a:ea typeface="MS Mincho"/>
                          <a:cs typeface="Times New Roman"/>
                        </a:rPr>
                        <a:t>(within last two years)</a:t>
                      </a:r>
                      <a:endParaRPr lang="en-IE" sz="12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IE" sz="12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75" marR="68575" marT="0" marB="0"/>
                </a:tc>
              </a:tr>
              <a:tr h="310573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100" dirty="0">
                          <a:latin typeface="Calibri"/>
                          <a:ea typeface="MS Mincho"/>
                          <a:cs typeface="Times New Roman"/>
                        </a:rPr>
                        <a:t>Confirming name and address</a:t>
                      </a:r>
                      <a:endParaRPr lang="en-IE" sz="12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libri"/>
                          <a:ea typeface="MS Mincho"/>
                          <a:cs typeface="Times New Roman"/>
                        </a:rPr>
                        <a:t>35</a:t>
                      </a:r>
                      <a:endParaRPr lang="en-IE" sz="1200" dirty="0"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75" marR="68575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10122</TotalTime>
  <Words>846</Words>
  <Application>Microsoft Office PowerPoint</Application>
  <PresentationFormat>On-screen Show (4:3)</PresentationFormat>
  <Paragraphs>226</Paragraphs>
  <Slides>20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Lucida Sans Unicode</vt:lpstr>
      <vt:lpstr>Wingdings 3</vt:lpstr>
      <vt:lpstr>Verdana</vt:lpstr>
      <vt:lpstr>Wingdings 2</vt:lpstr>
      <vt:lpstr>Calibri</vt:lpstr>
      <vt:lpstr>Times New Roman</vt:lpstr>
      <vt:lpstr>MS Mincho</vt:lpstr>
      <vt:lpstr>Cambria</vt:lpstr>
      <vt:lpstr>Symbol</vt:lpstr>
      <vt:lpstr>Concourse</vt:lpstr>
      <vt:lpstr>Slide 1</vt:lpstr>
      <vt:lpstr>Vetting Forms Processed 2015</vt:lpstr>
      <vt:lpstr>Vetting Forms Processed 2016</vt:lpstr>
      <vt:lpstr>Slide 4</vt:lpstr>
      <vt:lpstr>Information required for an Invitation</vt:lpstr>
      <vt:lpstr>Proof of Identity</vt:lpstr>
      <vt:lpstr>Retention of identification Documents</vt:lpstr>
      <vt:lpstr>Slide 8</vt:lpstr>
      <vt:lpstr>  Vetting – Verify identity</vt:lpstr>
      <vt:lpstr>  Vetting – Verify identity</vt:lpstr>
      <vt:lpstr> Vetting – Verify identity – U18’s</vt:lpstr>
      <vt:lpstr>Slide 12</vt:lpstr>
      <vt:lpstr>E-Vetting Steps</vt:lpstr>
      <vt:lpstr>Slide 14</vt:lpstr>
      <vt:lpstr>Slide 15</vt:lpstr>
      <vt:lpstr>Slide 16</vt:lpstr>
      <vt:lpstr>Slide 17</vt:lpstr>
      <vt:lpstr>Slide 18</vt:lpstr>
      <vt:lpstr>Clerical User</vt:lpstr>
      <vt:lpstr>Clerical User Training</vt:lpstr>
    </vt:vector>
  </TitlesOfParts>
  <Company>AN GARDA SIOCHANA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eVetting Program Update</dc:title>
  <dc:creator>t080721</dc:creator>
  <cp:lastModifiedBy>Majella Boyd</cp:lastModifiedBy>
  <cp:revision>196</cp:revision>
  <cp:lastPrinted>2016-04-23T09:08:19Z</cp:lastPrinted>
  <dcterms:created xsi:type="dcterms:W3CDTF">2013-12-05T12:41:11Z</dcterms:created>
  <dcterms:modified xsi:type="dcterms:W3CDTF">2016-05-07T11:02:11Z</dcterms:modified>
</cp:coreProperties>
</file>