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8"/>
  </p:notesMasterIdLst>
  <p:sldIdLst>
    <p:sldId id="277" r:id="rId2"/>
    <p:sldId id="278" r:id="rId3"/>
    <p:sldId id="283" r:id="rId4"/>
    <p:sldId id="284" r:id="rId5"/>
    <p:sldId id="266" r:id="rId6"/>
    <p:sldId id="285" r:id="rId7"/>
    <p:sldId id="289" r:id="rId8"/>
    <p:sldId id="287" r:id="rId9"/>
    <p:sldId id="290" r:id="rId10"/>
    <p:sldId id="286" r:id="rId11"/>
    <p:sldId id="291" r:id="rId12"/>
    <p:sldId id="292" r:id="rId13"/>
    <p:sldId id="293" r:id="rId14"/>
    <p:sldId id="268" r:id="rId15"/>
    <p:sldId id="281" r:id="rId16"/>
    <p:sldId id="282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>
        <p:scale>
          <a:sx n="94" d="100"/>
          <a:sy n="94" d="100"/>
        </p:scale>
        <p:origin x="-7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FC33F4-A508-4991-9CBD-BB80DF9E3048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A05B1C-D540-46C6-81D9-1CB98599D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781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I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67DBE-36C4-4452-8477-1BA8685A6DB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2256F4-AE83-40C0-ADB3-816571AA24C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CEA176-0C24-4FE3-B18E-F434E5CC577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309A0-FA4A-441D-A03F-8A7A007D365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7A8CE5-7A73-473F-94B3-9F1A20E3D40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81E62-B8B8-4FF3-BEB7-CC728C6D9A3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0371D8-F7E0-4999-8073-29F2B4647C4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D768A-85D1-4C05-BCCB-E659070CDF3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8E673-F898-40E6-8112-6C9DB63B78E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96A694F-2B1F-4227-BFCE-5AC86604723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82987-1E52-426A-9896-05E10AECF22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012CAF3-867A-4054-92E4-692A5D720EA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90805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Youth Forum</a:t>
            </a:r>
            <a:endParaRPr lang="en-GB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2420938"/>
            <a:ext cx="6400800" cy="36004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24 November 2015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sz="4800" b="1" dirty="0" smtClean="0"/>
              <a:t>REVIEW OF 2015</a:t>
            </a:r>
            <a:endParaRPr lang="en-GB" sz="4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OTHER FEEDBACK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Respect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E" dirty="0" smtClean="0"/>
              <a:t>Some Managers not wearing identifiable bibs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E" dirty="0" smtClean="0"/>
              <a:t>No need for complete management teams to wear the bibs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E" dirty="0" smtClean="0"/>
              <a:t>Managers should approach referee before match and participate in handshake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E" dirty="0" smtClean="0"/>
              <a:t>Consensus for before match only, and not at under 16 level.</a:t>
            </a:r>
          </a:p>
          <a:p>
            <a:pPr marL="0" indent="0"/>
            <a:r>
              <a:rPr lang="en-IE" dirty="0" smtClean="0"/>
              <a:t>Discipline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/>
              <a:t>68% of clubs that responded said they had a good discipline record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/>
              <a:t>9% of clubs said they had a poor record</a:t>
            </a:r>
          </a:p>
          <a:p>
            <a:pPr marL="0" indent="0"/>
            <a:r>
              <a:rPr lang="en-IE" dirty="0" smtClean="0"/>
              <a:t>First Aid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/>
              <a:t>68% of clubs have dedicated person for first aid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865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OTHER FEEDBACK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/>
            <a:r>
              <a:rPr lang="en-IE" dirty="0" smtClean="0"/>
              <a:t>Referees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/>
              <a:t>A lot of clubs have responded to say that the referees used at juvenile level are too young and therefore inexperienced.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/>
              <a:t>Referees should explain decisions to the players on the pitch.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/>
              <a:t>Use of neutral umpires.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/>
              <a:t>Some referees allow too much physicality for juvenile matches.</a:t>
            </a:r>
          </a:p>
          <a:p>
            <a:pPr marL="0" indent="0"/>
            <a:r>
              <a:rPr lang="en-IE" dirty="0" smtClean="0">
                <a:solidFill>
                  <a:srgbClr val="FF0000"/>
                </a:solidFill>
              </a:rPr>
              <a:t>Clubs should support their own referees, when they are allocated to matches.</a:t>
            </a:r>
          </a:p>
          <a:p>
            <a:pPr marL="0" indent="0"/>
            <a:endParaRPr lang="en-IE" dirty="0" smtClean="0"/>
          </a:p>
          <a:p>
            <a:pPr marL="0" indent="0"/>
            <a:r>
              <a:rPr lang="en-IE" dirty="0" smtClean="0"/>
              <a:t>B (and C) Team Grading</a:t>
            </a:r>
            <a:endParaRPr lang="en-I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/>
              <a:t>These teams should be in their own divisions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/>
              <a:t>Clubs are abusing grading and holding stronger players for use on both A&amp;B teams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/>
              <a:t>Proposal to grade for both A and B teams and limit movement between teams</a:t>
            </a:r>
          </a:p>
        </p:txBody>
      </p:sp>
    </p:spTree>
    <p:extLst>
      <p:ext uri="{BB962C8B-B14F-4D97-AF65-F5344CB8AC3E}">
        <p14:creationId xmlns:p14="http://schemas.microsoft.com/office/powerpoint/2010/main" val="243951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THINGS TO IMPROVE UPON…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/>
            <a:r>
              <a:rPr lang="en-IE" dirty="0" smtClean="0"/>
              <a:t>Under 12s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/>
              <a:t>Limit matches to 5 goals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/>
              <a:t>Play every 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/>
              <a:t>Double league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/>
              <a:t>Avoid clashes with other sports on Saturdays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/>
              <a:t>Non competitive matches/league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/>
              <a:t>Winter matches</a:t>
            </a:r>
          </a:p>
          <a:p>
            <a:pPr marL="0" indent="0"/>
            <a:r>
              <a:rPr lang="en-IE" dirty="0" smtClean="0"/>
              <a:t>Under 14s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Avoid clashes with other sports on Saturdays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Play every </a:t>
            </a:r>
            <a:r>
              <a:rPr lang="en-IE" dirty="0" smtClean="0"/>
              <a:t>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/>
              <a:t>Play championships after leagues</a:t>
            </a:r>
            <a:endParaRPr lang="en-I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74020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THINGS TO IMPROVE UPON…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IE" dirty="0" smtClean="0"/>
              <a:t>Under 16s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/>
              <a:t>Play championships after leagues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/>
              <a:t>Avoid issues with overlap of players </a:t>
            </a:r>
          </a:p>
          <a:p>
            <a:pPr marL="573786" lvl="3" indent="-285750">
              <a:buFont typeface="Arial" panose="020B0604020202020204" pitchFamily="34" charset="0"/>
              <a:buChar char="•"/>
            </a:pPr>
            <a:r>
              <a:rPr lang="en-IE" dirty="0" smtClean="0"/>
              <a:t>Play on Tuesdays for Minors</a:t>
            </a:r>
          </a:p>
          <a:p>
            <a:pPr marL="573786" lvl="3" indent="-285750">
              <a:buFont typeface="Arial" panose="020B0604020202020204" pitchFamily="34" charset="0"/>
              <a:buChar char="•"/>
            </a:pPr>
            <a:r>
              <a:rPr lang="en-IE" dirty="0" smtClean="0"/>
              <a:t>Play on Thursday for Under 16s</a:t>
            </a:r>
          </a:p>
          <a:p>
            <a:pPr marL="573786" lvl="3" indent="-285750">
              <a:buFont typeface="Arial" panose="020B0604020202020204" pitchFamily="34" charset="0"/>
              <a:buChar char="•"/>
            </a:pPr>
            <a:r>
              <a:rPr lang="en-IE" dirty="0" smtClean="0"/>
              <a:t>Alternate weeks with Minors/Under 16s… single league…</a:t>
            </a:r>
          </a:p>
          <a:p>
            <a:pPr marL="573786" lvl="3" indent="-285750">
              <a:buFont typeface="Arial" panose="020B0604020202020204" pitchFamily="34" charset="0"/>
              <a:buChar char="•"/>
            </a:pPr>
            <a:r>
              <a:rPr lang="en-IE" dirty="0" smtClean="0"/>
              <a:t>Player burnout issues</a:t>
            </a:r>
            <a:endParaRPr lang="en-IE" dirty="0"/>
          </a:p>
          <a:p>
            <a:pPr marL="0" indent="0"/>
            <a:endParaRPr lang="en-IE" dirty="0" smtClean="0"/>
          </a:p>
          <a:p>
            <a:pPr marL="0" indent="0"/>
            <a:r>
              <a:rPr lang="en-IE" dirty="0" smtClean="0"/>
              <a:t>Holiday period – reintroduce?</a:t>
            </a:r>
          </a:p>
          <a:p>
            <a:pPr marL="0" indent="0"/>
            <a:r>
              <a:rPr lang="en-IE" dirty="0" smtClean="0"/>
              <a:t>All Semi Finals &amp; Finals in September</a:t>
            </a:r>
          </a:p>
          <a:p>
            <a:pPr marL="0" indent="0"/>
            <a:r>
              <a:rPr lang="en-IE" dirty="0" smtClean="0"/>
              <a:t>A &amp; B teams play in 2 different venues at the </a:t>
            </a:r>
            <a:r>
              <a:rPr lang="en-IE" smtClean="0"/>
              <a:t>same time</a:t>
            </a:r>
            <a:endParaRPr lang="en-I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25693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IE" dirty="0" smtClean="0"/>
              <a:t>Some Proposed Changes for 2016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Fewer fixture </a:t>
            </a:r>
            <a:r>
              <a:rPr lang="en-IE" dirty="0" smtClean="0"/>
              <a:t>changes</a:t>
            </a:r>
            <a:endParaRPr lang="en-IE" dirty="0"/>
          </a:p>
          <a:p>
            <a:pPr>
              <a:defRPr/>
            </a:pPr>
            <a:r>
              <a:rPr lang="en-IE" dirty="0" smtClean="0"/>
              <a:t>Fewer </a:t>
            </a:r>
            <a:r>
              <a:rPr lang="en-IE" dirty="0"/>
              <a:t>conceded matches</a:t>
            </a:r>
          </a:p>
          <a:p>
            <a:pPr>
              <a:defRPr/>
            </a:pPr>
            <a:r>
              <a:rPr lang="en-IE" dirty="0" smtClean="0"/>
              <a:t>Match change- how this is communicated</a:t>
            </a:r>
          </a:p>
          <a:p>
            <a:pPr>
              <a:defRPr/>
            </a:pPr>
            <a:r>
              <a:rPr lang="en-IE" dirty="0" smtClean="0"/>
              <a:t>Address disciplinary issues</a:t>
            </a:r>
          </a:p>
          <a:p>
            <a:r>
              <a:rPr lang="en-IE" dirty="0" smtClean="0"/>
              <a:t>Clubs </a:t>
            </a:r>
            <a:r>
              <a:rPr lang="en-IE" dirty="0"/>
              <a:t>get used to playing without their players if necessary </a:t>
            </a:r>
          </a:p>
          <a:p>
            <a:r>
              <a:rPr lang="en-IE" dirty="0"/>
              <a:t>Continue U12 rule about abuse to referee? </a:t>
            </a:r>
          </a:p>
          <a:p>
            <a:r>
              <a:rPr lang="en-IE" dirty="0"/>
              <a:t>New rules re U11/U12 with enforced subs </a:t>
            </a:r>
          </a:p>
          <a:p>
            <a:r>
              <a:rPr lang="en-IE" dirty="0"/>
              <a:t>Spring League- fewer games and earlier? More “real” matches </a:t>
            </a:r>
          </a:p>
          <a:p>
            <a:pPr>
              <a:defRPr/>
            </a:pPr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Child Protection and Vetting</a:t>
            </a:r>
            <a:endParaRPr lang="en-GB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100628"/>
            <a:ext cx="7848872" cy="3579849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IE" sz="2000" dirty="0"/>
              <a:t>Use of mobile phone in dressing rooms </a:t>
            </a:r>
          </a:p>
          <a:p>
            <a:pPr>
              <a:buFont typeface="Arial" pitchFamily="34" charset="0"/>
              <a:buChar char="•"/>
            </a:pPr>
            <a:r>
              <a:rPr lang="en-IE" sz="2000" dirty="0"/>
              <a:t>Ulster GAA </a:t>
            </a:r>
            <a:r>
              <a:rPr lang="en-IE" sz="2000" dirty="0" smtClean="0"/>
              <a:t>Child Protection Audit </a:t>
            </a:r>
            <a:endParaRPr lang="en-IE" sz="2000" dirty="0"/>
          </a:p>
          <a:p>
            <a:pPr>
              <a:buFont typeface="Arial" pitchFamily="34" charset="0"/>
              <a:buChar char="•"/>
            </a:pPr>
            <a:r>
              <a:rPr lang="en-IE" sz="2000" dirty="0"/>
              <a:t>Need managers </a:t>
            </a:r>
            <a:r>
              <a:rPr lang="en-IE" sz="2000" dirty="0" smtClean="0"/>
              <a:t>&amp; coaches </a:t>
            </a:r>
            <a:r>
              <a:rPr lang="en-IE" sz="2000" dirty="0"/>
              <a:t>listed @ start </a:t>
            </a:r>
            <a:r>
              <a:rPr lang="en-IE" sz="2000" dirty="0" smtClean="0"/>
              <a:t> of season for verification</a:t>
            </a:r>
            <a:endParaRPr lang="en-IE" sz="2000" dirty="0"/>
          </a:p>
          <a:p>
            <a:pPr>
              <a:buFont typeface="Arial" pitchFamily="34" charset="0"/>
              <a:buChar char="•"/>
            </a:pPr>
            <a:r>
              <a:rPr lang="en-IE" sz="2000" dirty="0"/>
              <a:t>Vetting forms very badly filled in- no clubs, illegible </a:t>
            </a:r>
          </a:p>
          <a:p>
            <a:pPr>
              <a:buFont typeface="Arial" pitchFamily="34" charset="0"/>
              <a:buChar char="•"/>
            </a:pPr>
            <a:r>
              <a:rPr lang="en-IE" sz="2000" dirty="0"/>
              <a:t>Club Code of Best Practice Hearings Committee</a:t>
            </a:r>
          </a:p>
          <a:p>
            <a:pPr>
              <a:buFont typeface="Arial" pitchFamily="34" charset="0"/>
              <a:buChar char="•"/>
            </a:pPr>
            <a:r>
              <a:rPr lang="en-IE" sz="2000" dirty="0"/>
              <a:t>Our Games-Our Code, the joint Code of Best Practice in Youth Sport (updated Sept. 2015)</a:t>
            </a:r>
          </a:p>
          <a:p>
            <a:pPr>
              <a:buFont typeface="Arial" pitchFamily="34" charset="0"/>
              <a:buChar char="•"/>
            </a:pPr>
            <a:r>
              <a:rPr lang="en-IE" sz="2000" dirty="0"/>
              <a:t>Anti-Bullying </a:t>
            </a:r>
            <a:r>
              <a:rPr lang="en-IE" sz="2000" dirty="0" smtClean="0"/>
              <a:t>Course</a:t>
            </a:r>
          </a:p>
          <a:p>
            <a:pPr>
              <a:buFont typeface="Arial" pitchFamily="34" charset="0"/>
              <a:buChar char="•"/>
            </a:pPr>
            <a:r>
              <a:rPr lang="en-IE" sz="2000" dirty="0" smtClean="0"/>
              <a:t>Set out your policy @ start of season by meeting parents &amp; children</a:t>
            </a:r>
            <a:endParaRPr lang="en-IE" sz="2000" dirty="0"/>
          </a:p>
          <a:p>
            <a:pPr lvl="1" eaLnBrk="1" hangingPunct="1">
              <a:lnSpc>
                <a:spcPct val="90000"/>
              </a:lnSpc>
              <a:defRPr/>
            </a:pP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Acknowledgements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sz="2000" dirty="0" smtClean="0"/>
              <a:t>Medals</a:t>
            </a:r>
          </a:p>
          <a:p>
            <a:pPr lvl="0"/>
            <a:r>
              <a:rPr lang="en-IE" sz="2000" dirty="0" smtClean="0"/>
              <a:t>Proposals for 2016</a:t>
            </a:r>
            <a:endParaRPr lang="en-IE" sz="2000" dirty="0"/>
          </a:p>
          <a:p>
            <a:pPr lvl="0"/>
            <a:r>
              <a:rPr lang="en-IE" sz="2000" dirty="0"/>
              <a:t>Sympathy</a:t>
            </a:r>
          </a:p>
          <a:p>
            <a:pPr lvl="0"/>
            <a:r>
              <a:rPr lang="en-IE" sz="2000" dirty="0" smtClean="0"/>
              <a:t>Thanks - </a:t>
            </a:r>
            <a:r>
              <a:rPr lang="en-IE" sz="2000" dirty="0"/>
              <a:t>Gerry Duffy</a:t>
            </a:r>
          </a:p>
          <a:p>
            <a:pPr lvl="0"/>
            <a:r>
              <a:rPr lang="en-IE" sz="2000" dirty="0"/>
              <a:t>Thanks </a:t>
            </a:r>
            <a:r>
              <a:rPr lang="en-IE" sz="2000" dirty="0" smtClean="0"/>
              <a:t>-Youth Committee</a:t>
            </a:r>
          </a:p>
          <a:p>
            <a:pPr lvl="0"/>
            <a:r>
              <a:rPr lang="en-IE" sz="2000" dirty="0" smtClean="0"/>
              <a:t>Thanks - All club officers &amp; coaches</a:t>
            </a:r>
            <a:endParaRPr lang="en-IE" sz="2000" dirty="0"/>
          </a:p>
          <a:p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142813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Format of Youth Forum</a:t>
            </a:r>
            <a:endParaRPr lang="en-GB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68413"/>
            <a:ext cx="8207375" cy="5113337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Introduction and Review of 2015</a:t>
            </a:r>
          </a:p>
          <a:p>
            <a:pPr eaLnBrk="1" hangingPunct="1">
              <a:defRPr/>
            </a:pPr>
            <a:r>
              <a:rPr lang="en-IE" sz="2400" dirty="0" smtClean="0"/>
              <a:t>Odd Ages Proposal</a:t>
            </a:r>
          </a:p>
          <a:p>
            <a:pPr eaLnBrk="1" hangingPunct="1">
              <a:defRPr/>
            </a:pPr>
            <a:r>
              <a:rPr lang="en-IE" sz="2400" dirty="0" smtClean="0"/>
              <a:t>Outline &amp; Feedback from 2015 Season - Derek </a:t>
            </a:r>
            <a:r>
              <a:rPr lang="en-IE" sz="2400" dirty="0" err="1" smtClean="0"/>
              <a:t>McConnon</a:t>
            </a: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Child </a:t>
            </a:r>
            <a:r>
              <a:rPr lang="en-US" sz="2400" dirty="0" smtClean="0"/>
              <a:t>Protection</a:t>
            </a:r>
          </a:p>
          <a:p>
            <a:pPr eaLnBrk="1" hangingPunct="1">
              <a:defRPr/>
            </a:pPr>
            <a:r>
              <a:rPr lang="en-US" sz="2400" dirty="0" smtClean="0"/>
              <a:t>Acknowledgements</a:t>
            </a:r>
          </a:p>
          <a:p>
            <a:pPr eaLnBrk="1" hangingPunct="1">
              <a:defRPr/>
            </a:pPr>
            <a:r>
              <a:rPr lang="en-US" sz="2400" dirty="0" smtClean="0"/>
              <a:t>Distribution of Medals</a:t>
            </a:r>
          </a:p>
          <a:p>
            <a:pPr lvl="3" eaLnBrk="1" hangingPunct="1">
              <a:defRPr/>
            </a:pPr>
            <a:endParaRPr lang="en-US" sz="1800" dirty="0" smtClean="0"/>
          </a:p>
          <a:p>
            <a:pPr lvl="3" eaLnBrk="1" hangingPunct="1">
              <a:buFont typeface="Wingdings" pitchFamily="2" charset="2"/>
              <a:buNone/>
              <a:defRPr/>
            </a:pPr>
            <a:endParaRPr lang="en-US" sz="1800" dirty="0" smtClean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188640"/>
            <a:ext cx="7520940" cy="830872"/>
          </a:xfrm>
        </p:spPr>
        <p:txBody>
          <a:bodyPr/>
          <a:lstStyle/>
          <a:p>
            <a:r>
              <a:rPr lang="en-IE" dirty="0"/>
              <a:t> </a:t>
            </a:r>
            <a:r>
              <a:rPr lang="en-IE" b="1" dirty="0"/>
              <a:t>Fixtures Breakdown</a:t>
            </a:r>
            <a:r>
              <a:rPr lang="en-IE" dirty="0"/>
              <a:t/>
            </a:r>
            <a:br>
              <a:rPr lang="en-IE" dirty="0"/>
            </a:br>
            <a:r>
              <a:rPr lang="en-IE" dirty="0" smtClean="0"/>
              <a:t>737 </a:t>
            </a:r>
            <a:r>
              <a:rPr lang="en-IE" dirty="0"/>
              <a:t>matches </a:t>
            </a:r>
            <a:r>
              <a:rPr lang="en-IE" dirty="0" smtClean="0"/>
              <a:t>fixed - 672 </a:t>
            </a:r>
            <a:r>
              <a:rPr lang="en-IE" dirty="0"/>
              <a:t>fulfilled in 2015. 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883693"/>
              </p:ext>
            </p:extLst>
          </p:nvPr>
        </p:nvGraphicFramePr>
        <p:xfrm>
          <a:off x="755576" y="1222306"/>
          <a:ext cx="7344816" cy="4427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44816"/>
              </a:tblGrid>
              <a:tr h="1529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Under 12 Football</a:t>
                      </a:r>
                    </a:p>
                  </a:txBody>
                  <a:tcPr marL="52031" marR="52031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51236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en-IE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Spring League: 36 teams (8 B Teams, 1 C Team, 1 Amalgamation)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en-IE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Competitive League: 34 teams (6 B Teams, 1 C Team, 1 Amalgamation)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en-IE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213 fixtures made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en-IE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conceded</a:t>
                      </a:r>
                    </a:p>
                  </a:txBody>
                  <a:tcPr marL="52031" marR="52031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529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Under 14 Football</a:t>
                      </a:r>
                    </a:p>
                  </a:txBody>
                  <a:tcPr marL="52031" marR="52031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04357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en-IE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 teams (7 B Teams, 3 Amalgamations)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en-IE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253 fixtures made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en-IE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 conceded</a:t>
                      </a:r>
                    </a:p>
                  </a:txBody>
                  <a:tcPr marL="52031" marR="52031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529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Under 16 Football</a:t>
                      </a:r>
                    </a:p>
                  </a:txBody>
                  <a:tcPr marL="52031" marR="52031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04357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en-IE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 teams (1 B Team, 2 Amalgamations)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en-IE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163 fixtures made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en-IE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 conceded</a:t>
                      </a:r>
                    </a:p>
                  </a:txBody>
                  <a:tcPr marL="52031" marR="52031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66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188640"/>
            <a:ext cx="7520940" cy="830872"/>
          </a:xfrm>
        </p:spPr>
        <p:txBody>
          <a:bodyPr/>
          <a:lstStyle/>
          <a:p>
            <a:r>
              <a:rPr lang="en-IE" b="1" dirty="0" smtClean="0"/>
              <a:t>Fixtures </a:t>
            </a:r>
            <a:r>
              <a:rPr lang="en-IE" b="1" dirty="0"/>
              <a:t>Breakdown</a:t>
            </a:r>
            <a:r>
              <a:rPr lang="en-IE" dirty="0"/>
              <a:t/>
            </a:r>
            <a:br>
              <a:rPr lang="en-IE" dirty="0"/>
            </a:br>
            <a:r>
              <a:rPr lang="en-IE" dirty="0" smtClean="0"/>
              <a:t>Hurling </a:t>
            </a:r>
            <a:endParaRPr lang="en-IE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337498"/>
              </p:ext>
            </p:extLst>
          </p:nvPr>
        </p:nvGraphicFramePr>
        <p:xfrm>
          <a:off x="755576" y="1222306"/>
          <a:ext cx="7344816" cy="31240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44816"/>
              </a:tblGrid>
              <a:tr h="1529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000" dirty="0">
                          <a:solidFill>
                            <a:schemeClr val="tx1"/>
                          </a:solidFill>
                          <a:effectLst/>
                        </a:rPr>
                        <a:t>Under 12 Hurling</a:t>
                      </a:r>
                      <a:endParaRPr lang="en-IE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31" marR="52031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23322">
                <a:tc>
                  <a:txBody>
                    <a:bodyPr/>
                    <a:lstStyle/>
                    <a:p>
                      <a:endParaRPr lang="en-IE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en-IE" sz="1000" dirty="0">
                          <a:solidFill>
                            <a:schemeClr val="tx1"/>
                          </a:solidFill>
                          <a:effectLst/>
                        </a:rPr>
                        <a:t>8 teams</a:t>
                      </a:r>
                      <a:endParaRPr lang="en-IE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en-IE" sz="1000" dirty="0">
                          <a:solidFill>
                            <a:schemeClr val="tx1"/>
                          </a:solidFill>
                          <a:effectLst/>
                        </a:rPr>
                        <a:t>34 fixtures made</a:t>
                      </a:r>
                      <a:endParaRPr lang="en-IE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en-IE" sz="1000" dirty="0">
                          <a:solidFill>
                            <a:schemeClr val="tx1"/>
                          </a:solidFill>
                          <a:effectLst/>
                        </a:rPr>
                        <a:t>8 </a:t>
                      </a:r>
                      <a:r>
                        <a:rPr lang="en-IE" sz="1000" dirty="0" smtClean="0">
                          <a:solidFill>
                            <a:schemeClr val="tx1"/>
                          </a:solidFill>
                          <a:effectLst/>
                        </a:rPr>
                        <a:t>conceded</a:t>
                      </a:r>
                      <a:endParaRPr lang="en-IE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31" marR="52031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529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000" dirty="0">
                          <a:solidFill>
                            <a:schemeClr val="tx1"/>
                          </a:solidFill>
                          <a:effectLst/>
                        </a:rPr>
                        <a:t>Under 14 Hurling</a:t>
                      </a:r>
                      <a:endParaRPr lang="en-IE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31" marR="52031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04357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en-IE" sz="1000" dirty="0">
                          <a:solidFill>
                            <a:schemeClr val="tx1"/>
                          </a:solidFill>
                          <a:effectLst/>
                        </a:rPr>
                        <a:t>8 teams</a:t>
                      </a:r>
                      <a:endParaRPr lang="en-IE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en-IE" sz="1000" dirty="0">
                          <a:solidFill>
                            <a:schemeClr val="tx1"/>
                          </a:solidFill>
                          <a:effectLst/>
                        </a:rPr>
                        <a:t>39 fixtures made</a:t>
                      </a:r>
                      <a:endParaRPr lang="en-IE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en-IE" sz="1000" dirty="0">
                          <a:solidFill>
                            <a:schemeClr val="tx1"/>
                          </a:solidFill>
                          <a:effectLst/>
                        </a:rPr>
                        <a:t>7 conceded</a:t>
                      </a:r>
                      <a:endParaRPr lang="en-IE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31" marR="52031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529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000">
                          <a:solidFill>
                            <a:schemeClr val="tx1"/>
                          </a:solidFill>
                          <a:effectLst/>
                        </a:rPr>
                        <a:t>Under 16 Hurling</a:t>
                      </a:r>
                      <a:endParaRPr lang="en-IE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31" marR="52031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04357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en-IE" sz="1000" dirty="0">
                          <a:solidFill>
                            <a:schemeClr val="tx1"/>
                          </a:solidFill>
                          <a:effectLst/>
                        </a:rPr>
                        <a:t>8 teams</a:t>
                      </a:r>
                      <a:endParaRPr lang="en-IE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en-IE" sz="1000" dirty="0">
                          <a:solidFill>
                            <a:schemeClr val="tx1"/>
                          </a:solidFill>
                          <a:effectLst/>
                        </a:rPr>
                        <a:t>35 fixtures made</a:t>
                      </a:r>
                      <a:endParaRPr lang="en-IE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en-IE" sz="1000" dirty="0">
                          <a:solidFill>
                            <a:schemeClr val="tx1"/>
                          </a:solidFill>
                          <a:effectLst/>
                        </a:rPr>
                        <a:t>11 conceded</a:t>
                      </a:r>
                      <a:endParaRPr lang="en-IE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31" marR="52031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234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Discipline</a:t>
            </a:r>
            <a:endParaRPr lang="en-GB" dirty="0" smtClean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8279563"/>
              </p:ext>
            </p:extLst>
          </p:nvPr>
        </p:nvGraphicFramePr>
        <p:xfrm>
          <a:off x="1685008" y="1556796"/>
          <a:ext cx="6631408" cy="39881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0121"/>
                <a:gridCol w="792088"/>
                <a:gridCol w="936104"/>
                <a:gridCol w="864096"/>
                <a:gridCol w="1368152"/>
                <a:gridCol w="1590847"/>
              </a:tblGrid>
              <a:tr h="33234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E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2013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E" sz="1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2014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E" sz="1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332344">
                <a:tc>
                  <a:txBody>
                    <a:bodyPr/>
                    <a:lstStyle/>
                    <a:p>
                      <a:pPr algn="l" fontAlgn="b"/>
                      <a:r>
                        <a:rPr lang="en-IE" sz="1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Category 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Category 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Category 1</a:t>
                      </a:r>
                      <a:endParaRPr lang="en-IE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0" marR="0" marT="0" marB="0" anchor="b"/>
                </a:tc>
              </a:tr>
              <a:tr h="332344">
                <a:tc>
                  <a:txBody>
                    <a:bodyPr/>
                    <a:lstStyle/>
                    <a:p>
                      <a:pPr algn="l" fontAlgn="b"/>
                      <a:r>
                        <a:rPr lang="en-IE" sz="1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Category 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Category 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Category  11 </a:t>
                      </a:r>
                      <a:endParaRPr lang="en-IE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332344">
                <a:tc>
                  <a:txBody>
                    <a:bodyPr/>
                    <a:lstStyle/>
                    <a:p>
                      <a:pPr algn="l" fontAlgn="b"/>
                      <a:r>
                        <a:rPr lang="en-IE" sz="1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applicable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Category II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Category 111</a:t>
                      </a:r>
                      <a:endParaRPr lang="en-IE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0" marR="0" marT="0" marB="0" anchor="b"/>
                </a:tc>
              </a:tr>
              <a:tr h="332344">
                <a:tc>
                  <a:txBody>
                    <a:bodyPr/>
                    <a:lstStyle/>
                    <a:p>
                      <a:pPr algn="l" fontAlgn="b"/>
                      <a:r>
                        <a:rPr lang="en-IE" sz="1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Category II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Category III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Category 1V</a:t>
                      </a:r>
                      <a:endParaRPr lang="en-IE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0" marR="0" marT="0" marB="0" anchor="b"/>
                </a:tc>
              </a:tr>
              <a:tr h="332344">
                <a:tc>
                  <a:txBody>
                    <a:bodyPr/>
                    <a:lstStyle/>
                    <a:p>
                      <a:pPr algn="l" fontAlgn="b"/>
                      <a:r>
                        <a:rPr lang="en-IE" sz="1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Category II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Category III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Category V</a:t>
                      </a:r>
                      <a:endParaRPr lang="en-IE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332344">
                <a:tc>
                  <a:txBody>
                    <a:bodyPr/>
                    <a:lstStyle/>
                    <a:p>
                      <a:pPr algn="l" fontAlgn="b"/>
                      <a:r>
                        <a:rPr lang="en-IE" sz="1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Category III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Category IV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Category 1a</a:t>
                      </a:r>
                      <a:endParaRPr lang="en-IE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0" marR="0" marT="0" marB="0" anchor="b"/>
                </a:tc>
              </a:tr>
              <a:tr h="332344">
                <a:tc>
                  <a:txBody>
                    <a:bodyPr/>
                    <a:lstStyle/>
                    <a:p>
                      <a:pPr algn="l" fontAlgn="b"/>
                      <a:r>
                        <a:rPr lang="en-IE" sz="1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Category IV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Category V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Category 11a</a:t>
                      </a:r>
                      <a:endParaRPr lang="en-IE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332344">
                <a:tc>
                  <a:txBody>
                    <a:bodyPr/>
                    <a:lstStyle/>
                    <a:p>
                      <a:pPr algn="ctr" fontAlgn="b"/>
                      <a:endParaRPr lang="en-IE" sz="10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0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0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0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Category 111a</a:t>
                      </a:r>
                      <a:endParaRPr lang="en-IE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/>
                </a:tc>
              </a:tr>
              <a:tr h="332344">
                <a:tc>
                  <a:txBody>
                    <a:bodyPr/>
                    <a:lstStyle/>
                    <a:p>
                      <a:pPr algn="ctr" fontAlgn="b"/>
                      <a:endParaRPr lang="en-IE" sz="10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0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0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0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Category 1Va</a:t>
                      </a:r>
                      <a:endParaRPr lang="en-IE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332344">
                <a:tc>
                  <a:txBody>
                    <a:bodyPr/>
                    <a:lstStyle/>
                    <a:p>
                      <a:pPr algn="ctr" fontAlgn="b"/>
                      <a:endParaRPr lang="en-IE" sz="10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0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0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0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Club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/>
                </a:tc>
              </a:tr>
              <a:tr h="332344">
                <a:tc>
                  <a:txBody>
                    <a:bodyPr/>
                    <a:lstStyle/>
                    <a:p>
                      <a:pPr algn="ctr" fontAlgn="b"/>
                      <a:endParaRPr lang="en-IE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0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0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UNDER 12 SURVEY</a:t>
            </a:r>
            <a:endParaRPr lang="en-IE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151514"/>
              </p:ext>
            </p:extLst>
          </p:nvPr>
        </p:nvGraphicFramePr>
        <p:xfrm>
          <a:off x="323528" y="908720"/>
          <a:ext cx="8280920" cy="4449438"/>
        </p:xfrm>
        <a:graphic>
          <a:graphicData uri="http://schemas.openxmlformats.org/drawingml/2006/table">
            <a:tbl>
              <a:tblPr firstRow="1" firstCol="1" lastCol="1">
                <a:tableStyleId>{1FECB4D8-DB02-4DC6-A0A2-4F2EBAE1DC90}</a:tableStyleId>
              </a:tblPr>
              <a:tblGrid>
                <a:gridCol w="1183568"/>
                <a:gridCol w="1738871"/>
                <a:gridCol w="1978018"/>
                <a:gridCol w="1738871"/>
                <a:gridCol w="1641592"/>
              </a:tblGrid>
              <a:tr h="243476">
                <a:tc>
                  <a:txBody>
                    <a:bodyPr/>
                    <a:lstStyle/>
                    <a:p>
                      <a:pPr algn="l" fontAlgn="b"/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u="none" strike="noStrike" dirty="0">
                          <a:effectLst/>
                        </a:rPr>
                        <a:t>For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u="none" strike="noStrike" dirty="0">
                          <a:effectLst/>
                        </a:rPr>
                        <a:t>Against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u="none" strike="noStrike" dirty="0">
                          <a:effectLst/>
                        </a:rPr>
                        <a:t>No Opinion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u="none" strike="noStrike" dirty="0" smtClean="0">
                          <a:effectLst/>
                        </a:rPr>
                        <a:t>Comments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</a:tr>
              <a:tr h="260580"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u="none" strike="noStrike" dirty="0">
                          <a:effectLst/>
                        </a:rPr>
                        <a:t>Season </a:t>
                      </a:r>
                      <a:r>
                        <a:rPr lang="en-IE" sz="1100" u="none" strike="noStrike" dirty="0" smtClean="0">
                          <a:effectLst/>
                        </a:rPr>
                        <a:t>Length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u="none" strike="noStrike" dirty="0" smtClean="0">
                          <a:effectLst/>
                        </a:rPr>
                        <a:t>66.7%</a:t>
                      </a:r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100" u="none" strike="noStrike" dirty="0" smtClean="0">
                          <a:effectLst/>
                        </a:rPr>
                        <a:t>11.1%</a:t>
                      </a:r>
                      <a:endParaRPr lang="en-IE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100" u="none" strike="noStrike" dirty="0" smtClean="0">
                          <a:effectLst/>
                        </a:rPr>
                        <a:t>22.2%</a:t>
                      </a:r>
                      <a:endParaRPr lang="en-IE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</a:tr>
              <a:tr h="231883"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u="none" strike="noStrike" dirty="0" smtClean="0">
                          <a:effectLst/>
                        </a:rPr>
                        <a:t>No. </a:t>
                      </a:r>
                      <a:r>
                        <a:rPr lang="en-IE" sz="1100" u="none" strike="noStrike" dirty="0">
                          <a:effectLst/>
                        </a:rPr>
                        <a:t>Matches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u="none" strike="noStrike">
                          <a:effectLst/>
                        </a:rPr>
                        <a:t>55.6%</a:t>
                      </a:r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u="none" strike="noStrike" dirty="0">
                          <a:effectLst/>
                        </a:rPr>
                        <a:t>27.8%</a:t>
                      </a:r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u="none" strike="noStrike" dirty="0">
                          <a:effectLst/>
                        </a:rPr>
                        <a:t>11.1%</a:t>
                      </a:r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u="none" strike="noStrike" dirty="0" smtClean="0">
                          <a:effectLst/>
                        </a:rPr>
                        <a:t>*</a:t>
                      </a:r>
                      <a:r>
                        <a:rPr lang="en-IE" sz="1100" u="none" strike="noStrike" baseline="0" dirty="0" smtClean="0">
                          <a:effectLst/>
                        </a:rPr>
                        <a:t> N</a:t>
                      </a:r>
                      <a:r>
                        <a:rPr lang="en-IE" sz="1100" u="none" strike="noStrike" dirty="0" smtClean="0">
                          <a:effectLst/>
                        </a:rPr>
                        <a:t>ot </a:t>
                      </a:r>
                      <a:r>
                        <a:rPr lang="en-IE" sz="1100" u="none" strike="noStrike" dirty="0">
                          <a:effectLst/>
                        </a:rPr>
                        <a:t>enough</a:t>
                      </a:r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</a:tr>
              <a:tr h="344181"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u="none" strike="noStrike" dirty="0">
                          <a:effectLst/>
                        </a:rPr>
                        <a:t>Spring League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u="none" strike="noStrike">
                          <a:effectLst/>
                        </a:rPr>
                        <a:t>88.9%</a:t>
                      </a:r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u="none" strike="noStrike" dirty="0">
                          <a:effectLst/>
                        </a:rPr>
                        <a:t>11.1</a:t>
                      </a:r>
                      <a:r>
                        <a:rPr lang="en-IE" sz="1100" u="none" strike="noStrike" dirty="0" smtClean="0">
                          <a:effectLst/>
                        </a:rPr>
                        <a:t>% *</a:t>
                      </a:r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u="none" strike="noStrike" dirty="0">
                          <a:effectLst/>
                        </a:rPr>
                        <a:t>0.0%</a:t>
                      </a:r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u="none" strike="noStrike" dirty="0" smtClean="0">
                          <a:effectLst/>
                        </a:rPr>
                        <a:t>* Lost </a:t>
                      </a:r>
                      <a:r>
                        <a:rPr lang="en-IE" sz="1100" u="none" strike="noStrike" dirty="0">
                          <a:effectLst/>
                        </a:rPr>
                        <a:t>its effectiveness for grading</a:t>
                      </a:r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</a:tr>
              <a:tr h="287745"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u="none" strike="noStrike" dirty="0" smtClean="0">
                          <a:effectLst/>
                        </a:rPr>
                        <a:t>3 * 20mins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u="none" strike="noStrike">
                          <a:effectLst/>
                        </a:rPr>
                        <a:t>88.9%</a:t>
                      </a:r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u="none" strike="noStrike" dirty="0">
                          <a:effectLst/>
                        </a:rPr>
                        <a:t>11.1%</a:t>
                      </a:r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u="none" strike="noStrike" dirty="0">
                          <a:effectLst/>
                        </a:rPr>
                        <a:t>0.0%</a:t>
                      </a:r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u="none" strike="noStrike" dirty="0">
                          <a:effectLst/>
                        </a:rPr>
                        <a:t>Reduce match by 10mins</a:t>
                      </a:r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</a:tr>
              <a:tr h="356797"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u="none" strike="noStrike" dirty="0">
                          <a:effectLst/>
                        </a:rPr>
                        <a:t>Non </a:t>
                      </a:r>
                      <a:r>
                        <a:rPr lang="en-IE" sz="1100" u="none" strike="noStrike" dirty="0" smtClean="0">
                          <a:effectLst/>
                        </a:rPr>
                        <a:t>Competitive </a:t>
                      </a:r>
                      <a:r>
                        <a:rPr lang="en-IE" sz="1100" u="none" strike="noStrike" dirty="0">
                          <a:effectLst/>
                        </a:rPr>
                        <a:t>Period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u="none" strike="noStrike" dirty="0">
                          <a:effectLst/>
                        </a:rPr>
                        <a:t>88.9%</a:t>
                      </a:r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u="none" strike="noStrike" dirty="0">
                          <a:effectLst/>
                        </a:rPr>
                        <a:t>11.1%</a:t>
                      </a:r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u="none" strike="noStrike" dirty="0" smtClean="0">
                          <a:effectLst/>
                        </a:rPr>
                        <a:t>0%</a:t>
                      </a:r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(next slide)</a:t>
                      </a:r>
                      <a:endParaRPr lang="en-IE" sz="11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</a:tr>
              <a:tr h="356797"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u="none" strike="noStrike" dirty="0">
                          <a:effectLst/>
                        </a:rPr>
                        <a:t>Keep matches on Saturdays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u="none" strike="noStrike">
                          <a:effectLst/>
                        </a:rPr>
                        <a:t>88.9%</a:t>
                      </a:r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u="none" strike="noStrike" dirty="0">
                          <a:effectLst/>
                        </a:rPr>
                        <a:t>5.6%</a:t>
                      </a:r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u="none" strike="noStrike" dirty="0">
                          <a:effectLst/>
                        </a:rPr>
                        <a:t>5.6%</a:t>
                      </a:r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</a:tr>
              <a:tr h="366526"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u="none" strike="noStrike" dirty="0">
                          <a:effectLst/>
                        </a:rPr>
                        <a:t>Play some midweek matches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u="none" strike="noStrike">
                          <a:effectLst/>
                        </a:rPr>
                        <a:t>66.7%</a:t>
                      </a:r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u="none" strike="noStrike" dirty="0">
                          <a:effectLst/>
                        </a:rPr>
                        <a:t>5.6%</a:t>
                      </a:r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u="none" strike="noStrike" dirty="0">
                          <a:effectLst/>
                        </a:rPr>
                        <a:t>27.8%</a:t>
                      </a:r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u="none" strike="noStrike" dirty="0">
                          <a:effectLst/>
                        </a:rPr>
                        <a:t>Saturday </a:t>
                      </a:r>
                      <a:r>
                        <a:rPr lang="en-IE" sz="1100" u="none" strike="noStrike" dirty="0" smtClean="0">
                          <a:effectLst/>
                        </a:rPr>
                        <a:t>Starts</a:t>
                      </a:r>
                    </a:p>
                    <a:p>
                      <a:pPr algn="l" fontAlgn="b"/>
                      <a:r>
                        <a:rPr lang="en-IE" sz="1100" u="none" strike="noStrike" dirty="0" smtClean="0">
                          <a:effectLst/>
                        </a:rPr>
                        <a:t>12 </a:t>
                      </a:r>
                      <a:r>
                        <a:rPr lang="en-IE" sz="1100" u="none" strike="noStrike" dirty="0">
                          <a:effectLst/>
                        </a:rPr>
                        <a:t>then 2pm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u="none" strike="noStrike">
                          <a:effectLst/>
                        </a:rPr>
                        <a:t>77.8%</a:t>
                      </a:r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u="none" strike="noStrike">
                          <a:effectLst/>
                        </a:rPr>
                        <a:t>22.2%</a:t>
                      </a:r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u="none" strike="noStrike" dirty="0">
                          <a:effectLst/>
                        </a:rPr>
                        <a:t>0.0%</a:t>
                      </a:r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</a:tr>
              <a:tr h="356797"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u="none" strike="noStrike" dirty="0">
                          <a:effectLst/>
                        </a:rPr>
                        <a:t>Saturday Start </a:t>
                      </a:r>
                      <a:r>
                        <a:rPr lang="en-IE" sz="1100" u="none" strike="noStrike" dirty="0" smtClean="0">
                          <a:effectLst/>
                        </a:rPr>
                        <a:t>s</a:t>
                      </a:r>
                    </a:p>
                    <a:p>
                      <a:pPr algn="l" fontAlgn="b"/>
                      <a:r>
                        <a:rPr lang="en-IE" sz="1100" u="none" strike="noStrike" dirty="0" smtClean="0">
                          <a:effectLst/>
                        </a:rPr>
                        <a:t>12pm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u="none" strike="noStrike">
                          <a:effectLst/>
                        </a:rPr>
                        <a:t>11.1%</a:t>
                      </a:r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u="none" strike="noStrike">
                          <a:effectLst/>
                        </a:rPr>
                        <a:t>88.9%</a:t>
                      </a:r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u="none" strike="noStrike" dirty="0">
                          <a:effectLst/>
                        </a:rPr>
                        <a:t>0.0%</a:t>
                      </a:r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</a:tr>
              <a:tr h="356797"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u="none" strike="noStrike" dirty="0">
                          <a:effectLst/>
                        </a:rPr>
                        <a:t>Saturday </a:t>
                      </a:r>
                      <a:r>
                        <a:rPr lang="en-IE" sz="1100" u="none" strike="noStrike" dirty="0" smtClean="0">
                          <a:effectLst/>
                        </a:rPr>
                        <a:t>Starts</a:t>
                      </a:r>
                    </a:p>
                    <a:p>
                      <a:pPr algn="l" fontAlgn="b"/>
                      <a:r>
                        <a:rPr lang="en-IE" sz="1100" u="none" strike="noStrike" dirty="0" smtClean="0">
                          <a:effectLst/>
                        </a:rPr>
                        <a:t>2pm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u="none" strike="noStrike">
                          <a:effectLst/>
                        </a:rPr>
                        <a:t>5.6%</a:t>
                      </a:r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u="none" strike="noStrike">
                          <a:effectLst/>
                        </a:rPr>
                        <a:t>94.4%</a:t>
                      </a:r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u="none" strike="noStrike" dirty="0">
                          <a:effectLst/>
                        </a:rPr>
                        <a:t>0.0%</a:t>
                      </a:r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</a:tr>
              <a:tr h="231883"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u="none" strike="noStrike" dirty="0">
                          <a:effectLst/>
                        </a:rPr>
                        <a:t>Sunday Matches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u="none" strike="noStrike">
                          <a:effectLst/>
                        </a:rPr>
                        <a:t>5.6%</a:t>
                      </a:r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u="none" strike="noStrike">
                          <a:effectLst/>
                        </a:rPr>
                        <a:t>0.0%</a:t>
                      </a:r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u="none" strike="noStrike" dirty="0">
                          <a:effectLst/>
                        </a:rPr>
                        <a:t>94.4%</a:t>
                      </a:r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proposal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</a:tr>
              <a:tr h="231883"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u="none" strike="noStrike" dirty="0">
                          <a:effectLst/>
                        </a:rPr>
                        <a:t>20m Rule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u="none" strike="noStrike">
                          <a:effectLst/>
                        </a:rPr>
                        <a:t>94.4%</a:t>
                      </a:r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u="none" strike="noStrike">
                          <a:effectLst/>
                        </a:rPr>
                        <a:t>5.6%</a:t>
                      </a:r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u="none" strike="noStrike" dirty="0">
                          <a:effectLst/>
                        </a:rPr>
                        <a:t>0.0%</a:t>
                      </a:r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u="none" strike="noStrike" dirty="0">
                          <a:effectLst/>
                        </a:rPr>
                        <a:t>Not used a lot</a:t>
                      </a:r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</a:tr>
              <a:tr h="231883"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u="none" strike="noStrike" dirty="0">
                          <a:effectLst/>
                        </a:rPr>
                        <a:t>Unlimited Subs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u="none" strike="noStrike">
                          <a:effectLst/>
                        </a:rPr>
                        <a:t>100.0%</a:t>
                      </a:r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u="none" strike="noStrike">
                          <a:effectLst/>
                        </a:rPr>
                        <a:t>0.0%</a:t>
                      </a:r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u="none" strike="noStrike" dirty="0">
                          <a:effectLst/>
                        </a:rPr>
                        <a:t>0.0%</a:t>
                      </a:r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</a:tr>
              <a:tr h="231883"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u="none" strike="noStrike" dirty="0">
                          <a:effectLst/>
                        </a:rPr>
                        <a:t>Holiday Period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u="none" strike="noStrike">
                          <a:effectLst/>
                        </a:rPr>
                        <a:t>5.6%</a:t>
                      </a:r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u="none" strike="noStrike">
                          <a:effectLst/>
                        </a:rPr>
                        <a:t>0.0%</a:t>
                      </a:r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u="none" strike="noStrike" dirty="0">
                          <a:effectLst/>
                        </a:rPr>
                        <a:t>94.4%</a:t>
                      </a:r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proposal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8" marR="9188" marT="918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5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UNDER 12 SURVEY – NON COMPETITIVE </a:t>
            </a:r>
            <a:endParaRPr lang="en-IE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446978"/>
              </p:ext>
            </p:extLst>
          </p:nvPr>
        </p:nvGraphicFramePr>
        <p:xfrm>
          <a:off x="971600" y="980728"/>
          <a:ext cx="2808312" cy="42328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8312"/>
              </a:tblGrid>
              <a:tr h="188411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 dirty="0">
                          <a:effectLst/>
                        </a:rPr>
                        <a:t>Non Competitive</a:t>
                      </a:r>
                      <a:endParaRPr lang="en-I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1" marR="9421" marT="9421" marB="0" anchor="b"/>
                </a:tc>
              </a:tr>
              <a:tr h="188411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 dirty="0">
                          <a:effectLst/>
                        </a:rPr>
                        <a:t>Unfair Advantage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1" marR="9421" marT="9421" marB="0" anchor="b"/>
                </a:tc>
              </a:tr>
              <a:tr h="188411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 dirty="0">
                          <a:effectLst/>
                        </a:rPr>
                        <a:t>Middle - Better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1" marR="9421" marT="9421" marB="0" anchor="b"/>
                </a:tc>
              </a:tr>
              <a:tr h="188411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 dirty="0">
                          <a:effectLst/>
                        </a:rPr>
                        <a:t>Start - Better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1" marR="9421" marT="9421" marB="0" anchor="b"/>
                </a:tc>
              </a:tr>
              <a:tr h="188411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 dirty="0">
                          <a:effectLst/>
                        </a:rPr>
                        <a:t>Last - Better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1" marR="9421" marT="9421" marB="0" anchor="b"/>
                </a:tc>
              </a:tr>
              <a:tr h="188411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 dirty="0">
                          <a:effectLst/>
                        </a:rPr>
                        <a:t>Good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1" marR="9421" marT="9421" marB="0" anchor="b"/>
                </a:tc>
              </a:tr>
              <a:tr h="188411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>
                          <a:effectLst/>
                        </a:rPr>
                        <a:t>10 mins middle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1" marR="9421" marT="9421" marB="0" anchor="b"/>
                </a:tc>
              </a:tr>
              <a:tr h="188411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 dirty="0">
                          <a:effectLst/>
                        </a:rPr>
                        <a:t>All Competitive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1" marR="9421" marT="9421" marB="0" anchor="b"/>
                </a:tc>
              </a:tr>
              <a:tr h="188411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 dirty="0">
                          <a:effectLst/>
                        </a:rPr>
                        <a:t>Good, with numbers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1" marR="9421" marT="9421" marB="0" anchor="b"/>
                </a:tc>
              </a:tr>
              <a:tr h="188411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 dirty="0">
                          <a:effectLst/>
                        </a:rPr>
                        <a:t>Good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1" marR="9421" marT="9421" marB="0" anchor="b"/>
                </a:tc>
              </a:tr>
              <a:tr h="188411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 dirty="0">
                          <a:effectLst/>
                        </a:rPr>
                        <a:t>Good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1" marR="9421" marT="9421" marB="0" anchor="b"/>
                </a:tc>
              </a:tr>
              <a:tr h="188411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 dirty="0">
                          <a:effectLst/>
                        </a:rPr>
                        <a:t>Middle - Better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1" marR="9421" marT="9421" marB="0" anchor="b"/>
                </a:tc>
              </a:tr>
              <a:tr h="188411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>
                          <a:effectLst/>
                        </a:rPr>
                        <a:t>Necessary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1" marR="9421" marT="9421" marB="0" anchor="b"/>
                </a:tc>
              </a:tr>
              <a:tr h="188411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 dirty="0" smtClean="0">
                          <a:effectLst/>
                        </a:rPr>
                        <a:t>Compulsory </a:t>
                      </a:r>
                      <a:r>
                        <a:rPr lang="en-IE" sz="1400" u="none" strike="noStrike" dirty="0">
                          <a:effectLst/>
                        </a:rPr>
                        <a:t>20 mins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1" marR="9421" marT="9421" marB="0" anchor="b"/>
                </a:tc>
              </a:tr>
              <a:tr h="188411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 dirty="0">
                          <a:effectLst/>
                        </a:rPr>
                        <a:t>Good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1" marR="9421" marT="9421" marB="0" anchor="b"/>
                </a:tc>
              </a:tr>
              <a:tr h="188411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 dirty="0">
                          <a:effectLst/>
                        </a:rPr>
                        <a:t>Good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1" marR="9421" marT="9421" marB="0" anchor="b"/>
                </a:tc>
              </a:tr>
              <a:tr h="188411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 dirty="0" smtClean="0">
                          <a:effectLst/>
                        </a:rPr>
                        <a:t>Compulsory </a:t>
                      </a:r>
                      <a:r>
                        <a:rPr lang="en-IE" sz="1400" u="none" strike="noStrike" dirty="0">
                          <a:effectLst/>
                        </a:rPr>
                        <a:t>20 mins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1" marR="9421" marT="9421" marB="0" anchor="b"/>
                </a:tc>
              </a:tr>
              <a:tr h="188411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 dirty="0">
                          <a:effectLst/>
                        </a:rPr>
                        <a:t>Necessary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1" marR="9421" marT="9421" marB="0" anchor="b"/>
                </a:tc>
              </a:tr>
              <a:tr h="188411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 dirty="0">
                          <a:effectLst/>
                        </a:rPr>
                        <a:t>Good, with numbers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1" marR="9421" marT="9421" marB="0" anchor="b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23928" y="1340768"/>
            <a:ext cx="46805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Consensus is that the Non Competitive period is required, but at what stage of the match? And for How Long?</a:t>
            </a:r>
          </a:p>
          <a:p>
            <a:endParaRPr lang="en-IE" dirty="0"/>
          </a:p>
          <a:p>
            <a:r>
              <a:rPr lang="en-IE" dirty="0" smtClean="0"/>
              <a:t>Would a </a:t>
            </a:r>
            <a:r>
              <a:rPr lang="en-IE" dirty="0" err="1" smtClean="0"/>
              <a:t>Feile</a:t>
            </a:r>
            <a:r>
              <a:rPr lang="en-IE" dirty="0" smtClean="0"/>
              <a:t> style substitute system cure any of the issues for clubs with less numbers and play 2 * 25 min periods?</a:t>
            </a:r>
          </a:p>
        </p:txBody>
      </p:sp>
    </p:spTree>
    <p:extLst>
      <p:ext uri="{BB962C8B-B14F-4D97-AF65-F5344CB8AC3E}">
        <p14:creationId xmlns:p14="http://schemas.microsoft.com/office/powerpoint/2010/main" val="246895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UNDER 14 SURVEY</a:t>
            </a:r>
            <a:br>
              <a:rPr lang="en-IE" dirty="0" smtClean="0"/>
            </a:br>
            <a:endParaRPr lang="en-I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154187"/>
              </p:ext>
            </p:extLst>
          </p:nvPr>
        </p:nvGraphicFramePr>
        <p:xfrm>
          <a:off x="251520" y="980728"/>
          <a:ext cx="8136903" cy="4602536"/>
        </p:xfrm>
        <a:graphic>
          <a:graphicData uri="http://schemas.openxmlformats.org/drawingml/2006/table">
            <a:tbl>
              <a:tblPr firstRow="1" firstCol="1">
                <a:tableStyleId>{F5AB1C69-6EDB-4FF4-983F-18BD219EF322}</a:tableStyleId>
              </a:tblPr>
              <a:tblGrid>
                <a:gridCol w="2242909"/>
                <a:gridCol w="3019584"/>
                <a:gridCol w="1161377"/>
                <a:gridCol w="1713033"/>
              </a:tblGrid>
              <a:tr h="3495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IE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E" sz="1400" u="none" strike="noStrike" kern="1200" dirty="0">
                          <a:effectLst/>
                        </a:rPr>
                        <a:t>For</a:t>
                      </a:r>
                      <a:endParaRPr lang="en-IE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E" sz="1400" u="none" strike="noStrike" kern="1200">
                          <a:effectLst/>
                        </a:rPr>
                        <a:t>Against</a:t>
                      </a:r>
                      <a:endParaRPr lang="en-IE" sz="1400" b="1" i="0" u="none" strike="noStrike" kern="120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E" sz="1400" u="none" strike="noStrike" kern="1200">
                          <a:effectLst/>
                        </a:rPr>
                        <a:t>No Opinion</a:t>
                      </a:r>
                      <a:endParaRPr lang="en-IE" sz="1400" b="1" i="0" u="none" strike="noStrike" kern="120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6722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IE" sz="1400" u="none" strike="noStrike" kern="1200" dirty="0">
                          <a:effectLst/>
                        </a:rPr>
                        <a:t>Season Length </a:t>
                      </a:r>
                      <a:r>
                        <a:rPr lang="en-IE" sz="1400" u="none" strike="noStrike" kern="1200" dirty="0" smtClean="0">
                          <a:effectLst/>
                        </a:rPr>
                        <a:t>as</a:t>
                      </a:r>
                      <a:r>
                        <a:rPr lang="en-IE" sz="1400" u="none" strike="noStrike" kern="1200" baseline="0" dirty="0" smtClean="0">
                          <a:effectLst/>
                        </a:rPr>
                        <a:t> is</a:t>
                      </a:r>
                      <a:endParaRPr lang="en-IE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E" sz="1400" u="none" strike="noStrike" kern="1200">
                          <a:effectLst/>
                        </a:rPr>
                        <a:t>50.0%</a:t>
                      </a:r>
                      <a:endParaRPr lang="en-IE" sz="1400" b="1" i="0" u="none" strike="noStrike" kern="120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IE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IE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6722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IE" sz="1400" u="none" strike="noStrike" kern="1200" dirty="0">
                          <a:effectLst/>
                        </a:rPr>
                        <a:t>Season Length is too long</a:t>
                      </a:r>
                      <a:endParaRPr lang="en-IE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E" sz="1400" u="none" strike="noStrike" kern="1200">
                          <a:effectLst/>
                        </a:rPr>
                        <a:t>41.7%</a:t>
                      </a:r>
                      <a:endParaRPr lang="en-IE" sz="1400" b="1" i="0" u="none" strike="noStrike" kern="120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IE" sz="1400" b="1" i="0" u="none" strike="noStrike" kern="120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IE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6722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IE" sz="1400" u="none" strike="noStrike" kern="1200">
                          <a:effectLst/>
                        </a:rPr>
                        <a:t>Season Length is too short</a:t>
                      </a:r>
                      <a:endParaRPr lang="en-IE" sz="1400" b="1" i="0" u="none" strike="noStrike" kern="120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E" sz="1400" u="none" strike="noStrike" kern="1200">
                          <a:effectLst/>
                        </a:rPr>
                        <a:t>8.3%</a:t>
                      </a:r>
                      <a:endParaRPr lang="en-IE" sz="1400" b="1" i="0" u="none" strike="noStrike" kern="120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IE" sz="1400" b="1" i="0" u="none" strike="noStrike" kern="120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IE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3287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IE" sz="1400" u="none" strike="noStrike" kern="1200">
                          <a:effectLst/>
                        </a:rPr>
                        <a:t>No Matches</a:t>
                      </a:r>
                      <a:endParaRPr lang="en-IE" sz="1400" b="1" i="0" u="none" strike="noStrike" kern="120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E" sz="1400" u="none" strike="noStrike" kern="1200">
                          <a:effectLst/>
                        </a:rPr>
                        <a:t>75.0%</a:t>
                      </a:r>
                      <a:endParaRPr lang="en-IE" sz="1400" b="1" i="0" u="none" strike="noStrike" kern="120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E" sz="1400" u="none" strike="noStrike" kern="1200">
                          <a:effectLst/>
                        </a:rPr>
                        <a:t>16.7%</a:t>
                      </a:r>
                      <a:endParaRPr lang="en-IE" sz="1400" b="1" i="0" u="none" strike="noStrike" kern="120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E" sz="1400" u="none" strike="noStrike" kern="1200" dirty="0">
                          <a:effectLst/>
                        </a:rPr>
                        <a:t>8.3%</a:t>
                      </a:r>
                      <a:endParaRPr lang="en-IE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3287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IE" sz="1400" u="none" strike="noStrike" kern="1200" dirty="0">
                          <a:effectLst/>
                        </a:rPr>
                        <a:t>2</a:t>
                      </a:r>
                      <a:r>
                        <a:rPr lang="en-IE" sz="1400" u="none" strike="noStrike" kern="1200" dirty="0" smtClean="0">
                          <a:effectLst/>
                        </a:rPr>
                        <a:t>* 25mins</a:t>
                      </a:r>
                      <a:endParaRPr lang="en-IE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E" sz="1400" u="none" strike="noStrike" kern="1200">
                          <a:effectLst/>
                        </a:rPr>
                        <a:t>100.0%</a:t>
                      </a:r>
                      <a:endParaRPr lang="en-IE" sz="1400" b="1" i="0" u="none" strike="noStrike" kern="120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IE" sz="1400" b="1" i="0" u="none" strike="noStrike" kern="120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IE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6722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IE" sz="1400" u="none" strike="noStrike" kern="1200">
                          <a:effectLst/>
                        </a:rPr>
                        <a:t>Keep matches on Saturdays</a:t>
                      </a:r>
                      <a:endParaRPr lang="en-IE" sz="1400" b="1" i="0" u="none" strike="noStrike" kern="120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E" sz="1400" u="none" strike="noStrike" kern="1200" dirty="0">
                          <a:effectLst/>
                        </a:rPr>
                        <a:t>100.0%</a:t>
                      </a:r>
                      <a:endParaRPr lang="en-IE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IE" sz="1400" b="1" i="0" u="none" strike="noStrike" kern="120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IE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6722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IE" sz="1400" u="none" strike="noStrike" kern="1200">
                          <a:effectLst/>
                        </a:rPr>
                        <a:t>Play some midweek matches</a:t>
                      </a:r>
                      <a:endParaRPr lang="en-IE" sz="1400" b="1" i="0" u="none" strike="noStrike" kern="120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E" sz="1400" u="none" strike="noStrike" kern="1200">
                          <a:effectLst/>
                        </a:rPr>
                        <a:t>83.3%</a:t>
                      </a:r>
                      <a:endParaRPr lang="en-IE" sz="1400" b="1" i="0" u="none" strike="noStrike" kern="120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E" sz="1400" u="none" strike="noStrike" kern="1200">
                          <a:effectLst/>
                        </a:rPr>
                        <a:t>0.0%</a:t>
                      </a:r>
                      <a:endParaRPr lang="en-IE" sz="1400" b="1" i="0" u="none" strike="noStrike" kern="120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E" sz="1400" u="none" strike="noStrike" kern="1200" dirty="0">
                          <a:effectLst/>
                        </a:rPr>
                        <a:t>16.7%</a:t>
                      </a:r>
                      <a:endParaRPr lang="en-IE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54576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IE" sz="1400" u="none" strike="noStrike" kern="1200" dirty="0">
                          <a:effectLst/>
                        </a:rPr>
                        <a:t>Saturday </a:t>
                      </a:r>
                      <a:r>
                        <a:rPr lang="en-IE" sz="1400" u="none" strike="noStrike" kern="1200" dirty="0" smtClean="0">
                          <a:effectLst/>
                        </a:rPr>
                        <a:t>Starts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en-IE" sz="1400" u="none" strike="noStrike" kern="1200" dirty="0" smtClean="0">
                          <a:effectLst/>
                        </a:rPr>
                        <a:t>12 </a:t>
                      </a:r>
                      <a:r>
                        <a:rPr lang="en-IE" sz="1400" u="none" strike="noStrike" kern="1200" dirty="0">
                          <a:effectLst/>
                        </a:rPr>
                        <a:t>then 2pm</a:t>
                      </a:r>
                      <a:endParaRPr lang="en-IE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E" sz="1400" u="none" strike="noStrike" kern="1200" dirty="0">
                          <a:effectLst/>
                        </a:rPr>
                        <a:t>58.3%</a:t>
                      </a:r>
                      <a:endParaRPr lang="en-IE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IE" sz="1400" b="1" i="0" u="none" strike="noStrike" kern="120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IE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6722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IE" sz="1400" u="none" strike="noStrike" kern="1200" dirty="0">
                          <a:effectLst/>
                        </a:rPr>
                        <a:t>Saturday Start </a:t>
                      </a:r>
                      <a:r>
                        <a:rPr lang="en-IE" sz="1400" u="none" strike="noStrike" kern="1200" dirty="0" smtClean="0">
                          <a:effectLst/>
                        </a:rPr>
                        <a:t>s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en-IE" sz="1400" u="none" strike="noStrike" kern="1200" dirty="0" smtClean="0">
                          <a:effectLst/>
                        </a:rPr>
                        <a:t>12pm</a:t>
                      </a:r>
                      <a:endParaRPr lang="en-IE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E" sz="1400" u="none" strike="noStrike" kern="1200">
                          <a:effectLst/>
                        </a:rPr>
                        <a:t>25.0%</a:t>
                      </a:r>
                      <a:endParaRPr lang="en-IE" sz="1400" b="1" i="0" u="none" strike="noStrike" kern="120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IE" sz="1400" b="1" i="0" u="none" strike="noStrike" kern="120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IE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6722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IE" sz="1400" u="none" strike="noStrike" kern="1200" dirty="0">
                          <a:effectLst/>
                        </a:rPr>
                        <a:t>Saturday Start </a:t>
                      </a:r>
                      <a:r>
                        <a:rPr lang="en-IE" sz="1400" u="none" strike="noStrike" kern="1200" dirty="0" smtClean="0">
                          <a:effectLst/>
                        </a:rPr>
                        <a:t>s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en-IE" sz="1400" u="none" strike="noStrike" kern="1200" dirty="0" smtClean="0">
                          <a:effectLst/>
                        </a:rPr>
                        <a:t>2pm</a:t>
                      </a:r>
                      <a:endParaRPr lang="en-IE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E" sz="1400" u="none" strike="noStrike" kern="1200">
                          <a:effectLst/>
                        </a:rPr>
                        <a:t>16.7%</a:t>
                      </a:r>
                      <a:endParaRPr lang="en-IE" sz="1400" b="1" i="0" u="none" strike="noStrike" kern="120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IE" sz="1400" b="1" i="0" u="none" strike="noStrike" kern="120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IE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3287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IE" sz="1400" u="none" strike="noStrike" kern="1200" dirty="0">
                          <a:effectLst/>
                        </a:rPr>
                        <a:t>8 Subs</a:t>
                      </a:r>
                      <a:endParaRPr lang="en-IE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E" sz="1400" u="none" strike="noStrike" kern="1200">
                          <a:effectLst/>
                        </a:rPr>
                        <a:t>100.0%</a:t>
                      </a:r>
                      <a:endParaRPr lang="en-IE" sz="1400" b="1" i="0" u="none" strike="noStrike" kern="120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IE" sz="1400" b="1" i="0" u="none" strike="noStrike" kern="120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IE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187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UNDER 16 SURVEY</a:t>
            </a:r>
            <a:br>
              <a:rPr lang="en-IE" dirty="0" smtClean="0"/>
            </a:br>
            <a:endParaRPr lang="en-IE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941611"/>
              </p:ext>
            </p:extLst>
          </p:nvPr>
        </p:nvGraphicFramePr>
        <p:xfrm>
          <a:off x="467544" y="692696"/>
          <a:ext cx="8568952" cy="3460581"/>
        </p:xfrm>
        <a:graphic>
          <a:graphicData uri="http://schemas.openxmlformats.org/drawingml/2006/table">
            <a:tbl>
              <a:tblPr firstRow="1" firstCol="1" lastCol="1">
                <a:tableStyleId>{F5AB1C69-6EDB-4FF4-983F-18BD219EF322}</a:tableStyleId>
              </a:tblPr>
              <a:tblGrid>
                <a:gridCol w="1296144"/>
                <a:gridCol w="1008112"/>
                <a:gridCol w="1656184"/>
                <a:gridCol w="1670187"/>
                <a:gridCol w="2938325"/>
              </a:tblGrid>
              <a:tr h="401515">
                <a:tc>
                  <a:txBody>
                    <a:bodyPr/>
                    <a:lstStyle/>
                    <a:p>
                      <a:pPr algn="l" fontAlgn="b"/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 dirty="0">
                          <a:effectLst/>
                        </a:rPr>
                        <a:t>For</a:t>
                      </a:r>
                      <a:endParaRPr lang="en-I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 dirty="0">
                          <a:effectLst/>
                        </a:rPr>
                        <a:t>Against</a:t>
                      </a:r>
                      <a:endParaRPr lang="en-I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 dirty="0">
                          <a:effectLst/>
                        </a:rPr>
                        <a:t>No Opinion</a:t>
                      </a:r>
                      <a:endParaRPr lang="en-I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>
                          <a:effectLst/>
                        </a:rPr>
                        <a:t>Against comments</a:t>
                      </a:r>
                      <a:endParaRPr lang="en-IE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2395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 dirty="0">
                          <a:effectLst/>
                        </a:rPr>
                        <a:t>Season </a:t>
                      </a:r>
                      <a:r>
                        <a:rPr lang="en-IE" sz="1400" u="none" strike="noStrike" dirty="0" smtClean="0">
                          <a:effectLst/>
                        </a:rPr>
                        <a:t>Length</a:t>
                      </a:r>
                      <a:endParaRPr lang="en-I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91.7%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 dirty="0">
                          <a:effectLst/>
                        </a:rPr>
                        <a:t>8.3</a:t>
                      </a:r>
                      <a:r>
                        <a:rPr lang="en-IE" sz="1400" u="none" strike="noStrike" dirty="0" smtClean="0">
                          <a:effectLst/>
                        </a:rPr>
                        <a:t>% *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 dirty="0" smtClean="0">
                          <a:effectLst/>
                        </a:rPr>
                        <a:t>* Too </a:t>
                      </a:r>
                      <a:r>
                        <a:rPr lang="en-IE" sz="1400" u="none" strike="noStrike" dirty="0">
                          <a:effectLst/>
                        </a:rPr>
                        <a:t>Short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2395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>
                          <a:effectLst/>
                        </a:rPr>
                        <a:t>No Matches</a:t>
                      </a:r>
                      <a:endParaRPr lang="en-IE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83.3%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 dirty="0">
                          <a:effectLst/>
                        </a:rPr>
                        <a:t>16.7</a:t>
                      </a:r>
                      <a:r>
                        <a:rPr lang="en-IE" sz="1400" u="none" strike="noStrike" dirty="0" smtClean="0">
                          <a:effectLst/>
                        </a:rPr>
                        <a:t>% *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 dirty="0" smtClean="0">
                          <a:effectLst/>
                        </a:rPr>
                        <a:t>* Not </a:t>
                      </a:r>
                      <a:r>
                        <a:rPr lang="en-IE" sz="1400" u="none" strike="noStrike" dirty="0">
                          <a:effectLst/>
                        </a:rPr>
                        <a:t>Enough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7871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 dirty="0" smtClean="0">
                          <a:effectLst/>
                        </a:rPr>
                        <a:t>2 * 30mins</a:t>
                      </a:r>
                      <a:endParaRPr lang="en-I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75.0%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 dirty="0">
                          <a:effectLst/>
                        </a:rPr>
                        <a:t>16.7</a:t>
                      </a:r>
                      <a:r>
                        <a:rPr lang="en-IE" sz="1400" u="none" strike="noStrike" dirty="0" smtClean="0">
                          <a:effectLst/>
                        </a:rPr>
                        <a:t>% *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 dirty="0">
                          <a:effectLst/>
                        </a:rPr>
                        <a:t>8.3%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 dirty="0" smtClean="0">
                          <a:effectLst/>
                        </a:rPr>
                        <a:t>* 2 </a:t>
                      </a:r>
                      <a:r>
                        <a:rPr lang="en-IE" sz="1400" u="none" strike="noStrike" dirty="0">
                          <a:effectLst/>
                        </a:rPr>
                        <a:t>* 25 for 11 a side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 dirty="0">
                          <a:effectLst/>
                        </a:rPr>
                        <a:t>Keep matches on Thursdays</a:t>
                      </a:r>
                      <a:endParaRPr lang="en-I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 dirty="0">
                          <a:effectLst/>
                        </a:rPr>
                        <a:t>83.3%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 dirty="0">
                          <a:effectLst/>
                        </a:rPr>
                        <a:t>16.7</a:t>
                      </a:r>
                      <a:r>
                        <a:rPr lang="en-IE" sz="1400" u="none" strike="noStrike" dirty="0" smtClean="0">
                          <a:effectLst/>
                        </a:rPr>
                        <a:t>% *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 dirty="0" smtClean="0">
                          <a:effectLst/>
                        </a:rPr>
                        <a:t>* Clashes </a:t>
                      </a:r>
                      <a:r>
                        <a:rPr lang="en-IE" sz="1400" u="none" strike="noStrike" dirty="0">
                          <a:effectLst/>
                        </a:rPr>
                        <a:t>with </a:t>
                      </a:r>
                      <a:r>
                        <a:rPr lang="en-IE" sz="1400" u="none" strike="noStrike" dirty="0" smtClean="0">
                          <a:effectLst/>
                        </a:rPr>
                        <a:t>U16/Minor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u="none" strike="noStrike" dirty="0" smtClean="0">
                          <a:effectLst/>
                        </a:rPr>
                        <a:t>* Consideration for Travel</a:t>
                      </a:r>
                      <a:endParaRPr lang="en-IE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2395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>
                          <a:effectLst/>
                        </a:rPr>
                        <a:t>Cup / Shield Split (Div. 1)</a:t>
                      </a:r>
                      <a:endParaRPr lang="en-IE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66.7%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8.3%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 dirty="0">
                          <a:effectLst/>
                        </a:rPr>
                        <a:t>25.0%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99859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>
                          <a:effectLst/>
                        </a:rPr>
                        <a:t>Timing for C'Ship</a:t>
                      </a:r>
                      <a:endParaRPr lang="en-IE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75.0%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 dirty="0">
                          <a:effectLst/>
                        </a:rPr>
                        <a:t>25.0</a:t>
                      </a:r>
                      <a:r>
                        <a:rPr lang="en-IE" sz="1400" u="none" strike="noStrike" dirty="0" smtClean="0">
                          <a:effectLst/>
                        </a:rPr>
                        <a:t>% *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 dirty="0" smtClean="0">
                          <a:effectLst/>
                        </a:rPr>
                        <a:t>* Congested </a:t>
                      </a:r>
                      <a:r>
                        <a:rPr lang="en-IE" sz="1400" u="none" strike="noStrike" dirty="0">
                          <a:effectLst/>
                        </a:rPr>
                        <a:t>with </a:t>
                      </a:r>
                      <a:r>
                        <a:rPr lang="en-IE" sz="1400" u="none" strike="noStrike" dirty="0" smtClean="0">
                          <a:effectLst/>
                        </a:rPr>
                        <a:t>Minors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u="none" strike="noStrike" dirty="0" smtClean="0">
                          <a:effectLst/>
                        </a:rPr>
                        <a:t>* Not 1st Week in August</a:t>
                      </a:r>
                      <a:endParaRPr lang="en-IE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2395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 dirty="0">
                          <a:effectLst/>
                        </a:rPr>
                        <a:t>Smaller Pitch for 9 / </a:t>
                      </a:r>
                      <a:r>
                        <a:rPr lang="en-IE" sz="1400" u="none" strike="noStrike" dirty="0" smtClean="0">
                          <a:effectLst/>
                        </a:rPr>
                        <a:t>11 aside</a:t>
                      </a:r>
                      <a:endParaRPr lang="en-I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 dirty="0">
                          <a:effectLst/>
                        </a:rPr>
                        <a:t>41.7</a:t>
                      </a:r>
                      <a:r>
                        <a:rPr lang="en-IE" sz="1400" u="none" strike="noStrike" dirty="0" smtClean="0">
                          <a:effectLst/>
                        </a:rPr>
                        <a:t>% *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41.7%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 dirty="0">
                          <a:effectLst/>
                        </a:rPr>
                        <a:t>16.7%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 dirty="0" smtClean="0">
                          <a:effectLst/>
                        </a:rPr>
                        <a:t>* Definitely </a:t>
                      </a:r>
                      <a:r>
                        <a:rPr lang="en-IE" sz="1400" u="none" strike="noStrike" dirty="0">
                          <a:effectLst/>
                        </a:rPr>
                        <a:t>for 9 a side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31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ngles">
    <a:dk1>
      <a:srgbClr val="000000"/>
    </a:dk1>
    <a:lt1>
      <a:srgbClr val="FFFFFF"/>
    </a:lt1>
    <a:dk2>
      <a:srgbClr val="434342"/>
    </a:dk2>
    <a:lt2>
      <a:srgbClr val="CDD7D9"/>
    </a:lt2>
    <a:accent1>
      <a:srgbClr val="797B7E"/>
    </a:accent1>
    <a:accent2>
      <a:srgbClr val="F96A1B"/>
    </a:accent2>
    <a:accent3>
      <a:srgbClr val="08A1D9"/>
    </a:accent3>
    <a:accent4>
      <a:srgbClr val="7C984A"/>
    </a:accent4>
    <a:accent5>
      <a:srgbClr val="C2AD8D"/>
    </a:accent5>
    <a:accent6>
      <a:srgbClr val="506E94"/>
    </a:accent6>
    <a:hlink>
      <a:srgbClr val="5F5F5F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510</TotalTime>
  <Words>1081</Words>
  <Application>Microsoft Office PowerPoint</Application>
  <PresentationFormat>On-screen Show (4:3)</PresentationFormat>
  <Paragraphs>334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Angles</vt:lpstr>
      <vt:lpstr>Youth Forum</vt:lpstr>
      <vt:lpstr>Format of Youth Forum</vt:lpstr>
      <vt:lpstr> Fixtures Breakdown 737 matches fixed - 672 fulfilled in 2015.  </vt:lpstr>
      <vt:lpstr>Fixtures Breakdown Hurling </vt:lpstr>
      <vt:lpstr>Discipline</vt:lpstr>
      <vt:lpstr>UNDER 12 SURVEY</vt:lpstr>
      <vt:lpstr>UNDER 12 SURVEY – NON COMPETITIVE </vt:lpstr>
      <vt:lpstr>UNDER 14 SURVEY </vt:lpstr>
      <vt:lpstr>UNDER 16 SURVEY </vt:lpstr>
      <vt:lpstr>OTHER FEEDBACK</vt:lpstr>
      <vt:lpstr>OTHER FEEDBACK</vt:lpstr>
      <vt:lpstr>THINGS TO IMPROVE UPON…</vt:lpstr>
      <vt:lpstr>THINGS TO IMPROVE UPON…</vt:lpstr>
      <vt:lpstr>Some Proposed Changes for 2016</vt:lpstr>
      <vt:lpstr>Child Protection and Vetting</vt:lpstr>
      <vt:lpstr>Acknowledgements</vt:lpstr>
    </vt:vector>
  </TitlesOfParts>
  <Company>HSE 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 Forum</dc:title>
  <dc:creator>Cathal Hand</dc:creator>
  <cp:lastModifiedBy>Derek McConnon</cp:lastModifiedBy>
  <cp:revision>76</cp:revision>
  <dcterms:created xsi:type="dcterms:W3CDTF">2011-10-22T14:10:05Z</dcterms:created>
  <dcterms:modified xsi:type="dcterms:W3CDTF">2015-11-25T19:22:01Z</dcterms:modified>
</cp:coreProperties>
</file>